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6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Gadugi" panose="020B0502040204020203" pitchFamily="34" charset="0"/>
      <p:regular r:id="rId18"/>
      <p:bold r:id="rId19"/>
    </p:embeddedFont>
    <p:embeddedFont>
      <p:font typeface="Corbel" panose="020B0503020204020204" pitchFamily="34" charset="0"/>
      <p:regular r:id="rId20"/>
      <p:bold r:id="rId21"/>
      <p:italic r:id="rId22"/>
      <p:boldItalic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33CF76-3D30-4E2B-8103-D68EEA0E7F2B}" v="8" dt="2021-07-19T04:11:22.3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85783" autoAdjust="0"/>
  </p:normalViewPr>
  <p:slideViewPr>
    <p:cSldViewPr>
      <p:cViewPr varScale="1">
        <p:scale>
          <a:sx n="42" d="100"/>
          <a:sy n="42" d="100"/>
        </p:scale>
        <p:origin x="996"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SHIVANI MISHRA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animals and science are the two most popular categories, suggesting that users like "real-life" and "factual" content</a:t>
            </a:r>
          </a:p>
          <a:p>
            <a:pPr lvl="0"/>
            <a:endParaRPr lang="en-US" dirty="0"/>
          </a:p>
          <a:p>
            <a:pPr lvl="0"/>
            <a:r>
              <a:rPr lang="en-US" dirty="0"/>
              <a:t>- We also found that food was a common theme amongst popular content and the most popular food category was healthy eating. This could be a signal to show the types of people that are using your platform, and you could use this insight to boost engagement even further. For example, you could run a campaign with content focused on this category or work with healthy eating brands to promote content.</a:t>
            </a:r>
          </a:p>
          <a:p>
            <a:pPr lvl="0"/>
            <a:endParaRPr lang="en-US" dirty="0"/>
          </a:p>
          <a:p>
            <a:pPr lvl="0"/>
            <a:r>
              <a:rPr lang="en-US" dirty="0"/>
              <a:t>- As much as this analysis was insightful, we are ready to take it to the next stage and we have the expertise within Accenture to help you realize these kinds of insights in production across your organization and in real-time.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a:t>
            </a:r>
            <a:r>
              <a:rPr lang="en-US" dirty="0" err="1"/>
              <a:t>visualizatio's</a:t>
            </a:r>
            <a:r>
              <a:rPr lang="en-US" dirty="0"/>
              <a:t>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principal has worked with the worlds biggest clients on solving their data problems and was heavily involved in the data engineering side of this project.</a:t>
            </a:r>
          </a:p>
          <a:p>
            <a:pPr lvl="0"/>
            <a:endParaRPr lang="en-US" dirty="0"/>
          </a:p>
          <a:p>
            <a:pPr lvl="0"/>
            <a:r>
              <a:rPr lang="en-US" dirty="0"/>
              <a:t>And finally myself, Shivani Mishra,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cleaning - after understanding your business, we then cleaned the available datasets and thought about what an ideal dataset should look like for this problem.</a:t>
            </a:r>
          </a:p>
          <a:p>
            <a:pPr lvl="0"/>
            <a:r>
              <a:rPr lang="en-US" dirty="0"/>
              <a:t>3. Data modelling - After ensuring the data was clean for analysis, we needed to process and model this data into a dataset that can precisely answer the business questions and produce the results needed.</a:t>
            </a:r>
          </a:p>
          <a:p>
            <a:pPr lvl="0"/>
            <a:r>
              <a:rPr lang="en-US" dirty="0"/>
              <a:t>4. Data analysis -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were 1897 reactions from just the animal category alone! People obviously really like animals!</a:t>
            </a:r>
          </a:p>
          <a:p>
            <a:pPr lvl="0"/>
            <a:endParaRPr lang="en-US" dirty="0"/>
          </a:p>
          <a:p>
            <a:pPr lvl="0"/>
            <a:r>
              <a:rPr lang="en-US" dirty="0"/>
              <a:t>And also the most common month for users to post within was January. This aligns with seasonal trends of social media users that feel the need to reconnect with people after calendar events such as Christmas.</a:t>
            </a:r>
          </a:p>
          <a:p>
            <a:pPr lvl="0"/>
            <a:endParaRPr lang="en-US" dirty="0"/>
          </a:p>
          <a:p>
            <a:pPr lvl="0"/>
            <a:r>
              <a:rPr lang="en-US" dirty="0"/>
              <a:t>But now, onto the main question... which is... what were the top 5 most popular categories of posts?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animals, science, healthy eating, technology and food in descending order.</a:t>
            </a:r>
          </a:p>
          <a:p>
            <a:pPr lvl="0"/>
            <a:endParaRPr lang="en-US" dirty="0"/>
          </a:p>
          <a:p>
            <a:pPr lvl="0"/>
            <a:r>
              <a:rPr lang="en-US" dirty="0"/>
              <a:t>Animals had an aggregate popularity score of around 74965. It is very interesting to see both food and healthy eating within the top 5, it really shows that food is a highly engaging content category. Healthy eating ranks slightly higher than food, so perhaps your user base may be skewed towards healthy eaters and health-conscious people.  </a:t>
            </a:r>
          </a:p>
          <a:p>
            <a:pPr lvl="0"/>
            <a:endParaRPr lang="en-US" dirty="0"/>
          </a:p>
          <a:p>
            <a:pPr lvl="0"/>
            <a:r>
              <a:rPr lang="en-US" dirty="0"/>
              <a:t>Finally, its also interesting to see science and technology too. This may suggest that people enjoy consuming factual content and snippets of content that they can learn something from.</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the share of each category, however, the difference between the 1st most popular, animals and the 2nd most popular, science, is the largest gap equal to 1.1%.</a:t>
            </a:r>
          </a:p>
          <a:p>
            <a:pPr lvl="0"/>
            <a:endParaRPr lang="en-US" dirty="0"/>
          </a:p>
          <a:p>
            <a:pPr lvl="0"/>
            <a:r>
              <a:rPr lang="en-US" dirty="0"/>
              <a:t>In business terms, this could suggest that the most popular category, animals, is tailing away from the rest of the categories and may continue to get more and more popular. To avoid an issue where 1 content category consumes the entire platform, it will be important for you to ensure that any algorithms used to govern the content on the platform gives a fair balance to the content categories.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819150" y="-7144"/>
            <a:ext cx="7522368" cy="10294145"/>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4392602" y="2070103"/>
            <a:ext cx="12861933" cy="3924299"/>
          </a:xfrm>
        </p:spPr>
        <p:txBody>
          <a:bodyPr anchor="b">
            <a:normAutofit/>
          </a:bodyPr>
          <a:lstStyle>
            <a:lvl1pPr algn="r">
              <a:defRPr sz="9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773066" y="5994401"/>
            <a:ext cx="10481468" cy="2082801"/>
          </a:xfrm>
        </p:spPr>
        <p:txBody>
          <a:bodyPr anchor="t">
            <a:normAutofit/>
          </a:bodyPr>
          <a:lstStyle>
            <a:lvl1pPr marL="0" indent="0" algn="r">
              <a:buNone/>
              <a:defRPr sz="3150">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03-Jun-23</a:t>
            </a:fld>
            <a:endParaRPr lang="en-US"/>
          </a:p>
        </p:txBody>
      </p:sp>
      <p:sp>
        <p:nvSpPr>
          <p:cNvPr id="5" name="Footer Placeholder 4"/>
          <p:cNvSpPr>
            <a:spLocks noGrp="1"/>
          </p:cNvSpPr>
          <p:nvPr>
            <p:ph type="ftr" sz="quarter" idx="11"/>
          </p:nvPr>
        </p:nvSpPr>
        <p:spPr>
          <a:xfrm>
            <a:off x="7998618" y="8824913"/>
            <a:ext cx="6486066" cy="547688"/>
          </a:xfr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50418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26467" y="7099298"/>
            <a:ext cx="15028067" cy="850107"/>
          </a:xfrm>
        </p:spPr>
        <p:txBody>
          <a:bodyPr anchor="b">
            <a:normAutofit/>
          </a:bodyPr>
          <a:lstStyle>
            <a:lvl1pPr algn="ctr">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9018" y="1398168"/>
            <a:ext cx="12338916" cy="474746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2226467" y="7949405"/>
            <a:ext cx="15028067" cy="740568"/>
          </a:xfrm>
        </p:spPr>
        <p:txBody>
          <a:bodyPr>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03-Jun-23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93022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226469" y="1028700"/>
            <a:ext cx="15028067" cy="4572000"/>
          </a:xfrm>
        </p:spPr>
        <p:txBody>
          <a:bodyPr anchor="ctr">
            <a:normAutofit/>
          </a:bodyPr>
          <a:lstStyle>
            <a:lvl1pPr algn="ctr">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226469" y="6515100"/>
            <a:ext cx="15028070" cy="2171700"/>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03-Jun-23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57236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2397918" y="1294535"/>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5" name="TextBox 14"/>
          <p:cNvSpPr txBox="1"/>
          <p:nvPr/>
        </p:nvSpPr>
        <p:spPr>
          <a:xfrm>
            <a:off x="16340138" y="4229099"/>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2" name="Title 1"/>
          <p:cNvSpPr>
            <a:spLocks noGrp="1"/>
          </p:cNvSpPr>
          <p:nvPr>
            <p:ph type="title"/>
          </p:nvPr>
        </p:nvSpPr>
        <p:spPr>
          <a:xfrm>
            <a:off x="3312318" y="1028701"/>
            <a:ext cx="13485018" cy="4114799"/>
          </a:xfrm>
        </p:spPr>
        <p:txBody>
          <a:bodyPr anchor="ctr">
            <a:normAutofit/>
          </a:bodyPr>
          <a:lstStyle>
            <a:lvl1pPr algn="ctr">
              <a:defRPr sz="48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3655217" y="5143499"/>
            <a:ext cx="12799223" cy="571500"/>
          </a:xfrm>
        </p:spPr>
        <p:txBody>
          <a:bodyPr anchor="ctr">
            <a:normAutofit/>
          </a:bodyPr>
          <a:lstStyle>
            <a:lvl1pPr marL="0" indent="0">
              <a:buFontTx/>
              <a:buNone/>
              <a:defRPr sz="27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smtClean="0"/>
              <a:t>Edit Master text styles</a:t>
            </a:r>
          </a:p>
        </p:txBody>
      </p:sp>
      <p:sp>
        <p:nvSpPr>
          <p:cNvPr id="3" name="Text Placeholder 2"/>
          <p:cNvSpPr>
            <a:spLocks noGrp="1"/>
          </p:cNvSpPr>
          <p:nvPr>
            <p:ph type="body" idx="1"/>
          </p:nvPr>
        </p:nvSpPr>
        <p:spPr>
          <a:xfrm>
            <a:off x="2226467" y="6515100"/>
            <a:ext cx="15028067" cy="2171700"/>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03-Jun-23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642816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226470" y="4962872"/>
            <a:ext cx="15028064" cy="2203200"/>
          </a:xfrm>
        </p:spPr>
        <p:txBody>
          <a:bodyPr anchor="b">
            <a:normAutofit/>
          </a:bodyPr>
          <a:lstStyle>
            <a:lvl1pPr algn="r">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226468" y="7166072"/>
            <a:ext cx="15028065" cy="1290600"/>
          </a:xfrm>
        </p:spPr>
        <p:txBody>
          <a:bodyPr anchor="t">
            <a:normAutofit/>
          </a:bodyPr>
          <a:lstStyle>
            <a:lvl1pPr marL="0" indent="0" algn="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03-Jun-23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616914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2397918" y="1294535"/>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5" name="TextBox 14"/>
          <p:cNvSpPr txBox="1"/>
          <p:nvPr/>
        </p:nvSpPr>
        <p:spPr>
          <a:xfrm>
            <a:off x="16340138" y="4229099"/>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
        <p:nvSpPr>
          <p:cNvPr id="2" name="Title 1"/>
          <p:cNvSpPr>
            <a:spLocks noGrp="1"/>
          </p:cNvSpPr>
          <p:nvPr>
            <p:ph type="title"/>
          </p:nvPr>
        </p:nvSpPr>
        <p:spPr>
          <a:xfrm>
            <a:off x="3312318" y="1028701"/>
            <a:ext cx="13485018" cy="4114799"/>
          </a:xfrm>
        </p:spPr>
        <p:txBody>
          <a:bodyPr anchor="ctr">
            <a:normAutofit/>
          </a:bodyPr>
          <a:lstStyle>
            <a:lvl1pPr algn="ctr">
              <a:defRPr sz="48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226470" y="5829300"/>
            <a:ext cx="15028065" cy="1333500"/>
          </a:xfrm>
        </p:spPr>
        <p:txBody>
          <a:bodyPr vert="horz" lIns="91440" tIns="45720" rIns="91440" bIns="45720" rtlCol="0" anchor="b">
            <a:normAutofit/>
          </a:bodyPr>
          <a:lstStyle>
            <a:lvl1pPr algn="r">
              <a:buNone/>
              <a:defRPr lang="en-US" sz="36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2226468" y="7162800"/>
            <a:ext cx="15028065" cy="1524000"/>
          </a:xfrm>
        </p:spPr>
        <p:txBody>
          <a:bodyPr anchor="t">
            <a:normAutofit/>
          </a:bodyPr>
          <a:lstStyle>
            <a:lvl1pPr marL="0" indent="0" algn="r">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03-Jun-23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36620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226470" y="1028701"/>
            <a:ext cx="15028068" cy="409098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2226469" y="5257800"/>
            <a:ext cx="15028070"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2226467" y="6515100"/>
            <a:ext cx="15028070"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03-Jun-23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2425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03-Jun-23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513368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598983" y="1028700"/>
            <a:ext cx="2655554" cy="76581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26468" y="1028700"/>
            <a:ext cx="12029613" cy="76581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03-Jun-23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67436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03-Jun-23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6427785" y="8800697"/>
            <a:ext cx="8267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14653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58419" y="4000498"/>
            <a:ext cx="13396121" cy="3165573"/>
          </a:xfrm>
        </p:spPr>
        <p:txBody>
          <a:bodyPr anchor="b"/>
          <a:lstStyle>
            <a:lvl1pPr algn="r">
              <a:defRPr sz="6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3858417" y="7166072"/>
            <a:ext cx="13396122" cy="1290600"/>
          </a:xfrm>
        </p:spPr>
        <p:txBody>
          <a:bodyPr anchor="t">
            <a:normAutofit/>
          </a:bodyPr>
          <a:lstStyle>
            <a:lvl1pPr marL="0" indent="0" algn="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03-Jun-23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09712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26467" y="1028701"/>
            <a:ext cx="15028070" cy="26288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26469" y="4000499"/>
            <a:ext cx="7342583" cy="4686302"/>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9911951" y="4000500"/>
            <a:ext cx="7342584" cy="4686300"/>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03-Jun-23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29120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2658269" y="3987800"/>
            <a:ext cx="6910782" cy="864393"/>
          </a:xfrm>
        </p:spPr>
        <p:txBody>
          <a:bodyPr anchor="b">
            <a:noAutofit/>
          </a:bodyPr>
          <a:lstStyle>
            <a:lvl1pPr marL="0" indent="0">
              <a:buNone/>
              <a:defRPr sz="4200" b="0">
                <a:solidFill>
                  <a:schemeClr val="accent1">
                    <a:lumMod val="7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4" name="Content Placeholder 3"/>
          <p:cNvSpPr>
            <a:spLocks noGrp="1"/>
          </p:cNvSpPr>
          <p:nvPr>
            <p:ph sz="half" idx="2"/>
          </p:nvPr>
        </p:nvSpPr>
        <p:spPr>
          <a:xfrm>
            <a:off x="2226467" y="5003006"/>
            <a:ext cx="7342584" cy="3683793"/>
          </a:xfrm>
        </p:spPr>
        <p:txBody>
          <a:bodyPr anchor="t">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0320731" y="4000500"/>
            <a:ext cx="6933806" cy="864393"/>
          </a:xfrm>
        </p:spPr>
        <p:txBody>
          <a:bodyPr anchor="b">
            <a:noAutofit/>
          </a:bodyPr>
          <a:lstStyle>
            <a:lvl1pPr marL="0" indent="0">
              <a:buNone/>
              <a:defRPr sz="4200" b="0">
                <a:solidFill>
                  <a:schemeClr val="accent1">
                    <a:lumMod val="7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6" name="Content Placeholder 5"/>
          <p:cNvSpPr>
            <a:spLocks noGrp="1"/>
          </p:cNvSpPr>
          <p:nvPr>
            <p:ph sz="quarter" idx="4"/>
          </p:nvPr>
        </p:nvSpPr>
        <p:spPr>
          <a:xfrm>
            <a:off x="9911951" y="5003006"/>
            <a:ext cx="7342584" cy="3683793"/>
          </a:xfrm>
        </p:spPr>
        <p:txBody>
          <a:bodyPr anchor="t">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03-Jun-23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14169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03-Jun-23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27463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03-Jun-23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77607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26469" y="2400300"/>
            <a:ext cx="5323682" cy="2057400"/>
          </a:xfrm>
        </p:spPr>
        <p:txBody>
          <a:bodyPr anchor="b">
            <a:normAutofit/>
          </a:bodyPr>
          <a:lstStyle>
            <a:lvl1pPr algn="ctr">
              <a:defRPr sz="3600" b="0"/>
            </a:lvl1pPr>
          </a:lstStyle>
          <a:p>
            <a:r>
              <a:rPr lang="en-US" smtClean="0"/>
              <a:t>Click to edit Master title style</a:t>
            </a:r>
            <a:endParaRPr lang="en-US" dirty="0"/>
          </a:p>
        </p:txBody>
      </p:sp>
      <p:sp>
        <p:nvSpPr>
          <p:cNvPr id="3" name="Content Placeholder 2"/>
          <p:cNvSpPr>
            <a:spLocks noGrp="1"/>
          </p:cNvSpPr>
          <p:nvPr>
            <p:ph idx="1"/>
          </p:nvPr>
        </p:nvSpPr>
        <p:spPr>
          <a:xfrm>
            <a:off x="7893050" y="1028699"/>
            <a:ext cx="9361485" cy="7658102"/>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26469" y="4457700"/>
            <a:ext cx="5323682" cy="2743200"/>
          </a:xfrm>
        </p:spPr>
        <p:txBody>
          <a:bodyPr>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03-Jun-23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431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24086" y="2628899"/>
            <a:ext cx="8139237" cy="2057400"/>
          </a:xfrm>
        </p:spPr>
        <p:txBody>
          <a:bodyPr anchor="b">
            <a:normAutofit/>
          </a:bodyPr>
          <a:lstStyle>
            <a:lvl1pPr algn="ctr">
              <a:defRPr sz="42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11392023" y="1371600"/>
            <a:ext cx="4921461" cy="6858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2224086" y="4686299"/>
            <a:ext cx="8139237" cy="2743200"/>
          </a:xfrm>
        </p:spPr>
        <p:txBody>
          <a:bodyPr>
            <a:normAutofit/>
          </a:bodyPr>
          <a:lstStyle>
            <a:lvl1pPr marL="0" indent="0" algn="ctr">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03-Jun-23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75811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226219" y="1"/>
            <a:ext cx="3655220" cy="10287002"/>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2226467" y="1028701"/>
            <a:ext cx="15028070" cy="26288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26466" y="4000499"/>
            <a:ext cx="15028070" cy="4686302"/>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4598984" y="8824913"/>
            <a:ext cx="1714500" cy="547688"/>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1D8BD707-D9CF-40AE-B4C6-C98DA3205C09}" type="datetimeFigureOut">
              <a:rPr lang="en-US" smtClean="0"/>
              <a:pPr/>
              <a:t>03-Jun-23</a:t>
            </a:fld>
            <a:endParaRPr lang="en-US"/>
          </a:p>
        </p:txBody>
      </p:sp>
      <p:sp>
        <p:nvSpPr>
          <p:cNvPr id="5" name="Footer Placeholder 4"/>
          <p:cNvSpPr>
            <a:spLocks noGrp="1"/>
          </p:cNvSpPr>
          <p:nvPr>
            <p:ph type="ftr" sz="quarter" idx="3"/>
          </p:nvPr>
        </p:nvSpPr>
        <p:spPr>
          <a:xfrm>
            <a:off x="3858419" y="8824913"/>
            <a:ext cx="10626266" cy="547688"/>
          </a:xfrm>
          <a:prstGeom prst="rect">
            <a:avLst/>
          </a:prstGeom>
        </p:spPr>
        <p:txBody>
          <a:bodyPr vert="horz" lIns="91440" tIns="45720" rIns="91440" bIns="45720" rtlCol="0" anchor="ctr"/>
          <a:lstStyle>
            <a:lvl1pPr algn="l">
              <a:defRPr sz="15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6427785" y="8824913"/>
            <a:ext cx="826751" cy="547688"/>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1535487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ctr" defTabSz="6858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ct val="20000"/>
        </a:spcBef>
        <a:spcAft>
          <a:spcPts val="900"/>
        </a:spcAft>
        <a:buClr>
          <a:schemeClr val="accent1">
            <a:lumMod val="75000"/>
          </a:schemeClr>
        </a:buClr>
        <a:buSzPct val="145000"/>
        <a:buFont typeface="Arial"/>
        <a:buChar char="•"/>
        <a:defRPr sz="3600" kern="1200" cap="none">
          <a:solidFill>
            <a:schemeClr val="tx1"/>
          </a:solidFill>
          <a:effectLst/>
          <a:latin typeface="+mn-lt"/>
          <a:ea typeface="+mn-ea"/>
          <a:cs typeface="+mn-cs"/>
        </a:defRPr>
      </a:lvl1pPr>
      <a:lvl2pPr marL="1114425" indent="-428625" algn="l" defTabSz="685800" rtl="0" eaLnBrk="1" latinLnBrk="0" hangingPunct="1">
        <a:spcBef>
          <a:spcPct val="20000"/>
        </a:spcBef>
        <a:spcAft>
          <a:spcPts val="900"/>
        </a:spcAft>
        <a:buClr>
          <a:schemeClr val="accent1">
            <a:lumMod val="75000"/>
          </a:schemeClr>
        </a:buClr>
        <a:buSzPct val="145000"/>
        <a:buFont typeface="Arial"/>
        <a:buChar char="•"/>
        <a:defRPr sz="3000" kern="1200" cap="none">
          <a:solidFill>
            <a:schemeClr val="tx1"/>
          </a:solidFill>
          <a:effectLst/>
          <a:latin typeface="+mn-lt"/>
          <a:ea typeface="+mn-ea"/>
          <a:cs typeface="+mn-cs"/>
        </a:defRPr>
      </a:lvl2pPr>
      <a:lvl3pPr marL="1800225" indent="-428625" algn="l" defTabSz="685800" rtl="0" eaLnBrk="1" latinLnBrk="0" hangingPunct="1">
        <a:spcBef>
          <a:spcPct val="20000"/>
        </a:spcBef>
        <a:spcAft>
          <a:spcPts val="900"/>
        </a:spcAft>
        <a:buClr>
          <a:schemeClr val="accent1">
            <a:lumMod val="75000"/>
          </a:schemeClr>
        </a:buClr>
        <a:buSzPct val="145000"/>
        <a:buFont typeface="Arial"/>
        <a:buChar char="•"/>
        <a:defRPr sz="2700" kern="1200" cap="none">
          <a:solidFill>
            <a:schemeClr val="tx1"/>
          </a:solidFill>
          <a:effectLst/>
          <a:latin typeface="+mn-lt"/>
          <a:ea typeface="+mn-ea"/>
          <a:cs typeface="+mn-cs"/>
        </a:defRPr>
      </a:lvl3pPr>
      <a:lvl4pPr marL="2314575" indent="-257175" algn="l" defTabSz="685800" rtl="0" eaLnBrk="1" latinLnBrk="0" hangingPunct="1">
        <a:spcBef>
          <a:spcPct val="20000"/>
        </a:spcBef>
        <a:spcAft>
          <a:spcPts val="900"/>
        </a:spcAft>
        <a:buClr>
          <a:schemeClr val="accent1">
            <a:lumMod val="75000"/>
          </a:schemeClr>
        </a:buClr>
        <a:buSzPct val="145000"/>
        <a:buFont typeface="Arial"/>
        <a:buChar char="•"/>
        <a:defRPr sz="2400" kern="1200" cap="none">
          <a:solidFill>
            <a:schemeClr val="tx1"/>
          </a:solidFill>
          <a:effectLst/>
          <a:latin typeface="+mn-lt"/>
          <a:ea typeface="+mn-ea"/>
          <a:cs typeface="+mn-cs"/>
        </a:defRPr>
      </a:lvl4pPr>
      <a:lvl5pPr marL="3000375" indent="-257175" algn="l" defTabSz="685800" rtl="0" eaLnBrk="1" latinLnBrk="0" hangingPunct="1">
        <a:spcBef>
          <a:spcPct val="20000"/>
        </a:spcBef>
        <a:spcAft>
          <a:spcPts val="900"/>
        </a:spcAft>
        <a:buClr>
          <a:schemeClr val="accent1">
            <a:lumMod val="75000"/>
          </a:schemeClr>
        </a:buClr>
        <a:buSzPct val="145000"/>
        <a:buFont typeface="Arial"/>
        <a:buChar char="•"/>
        <a:defRPr sz="2100" kern="1200" cap="none">
          <a:solidFill>
            <a:schemeClr val="tx1"/>
          </a:solidFill>
          <a:effectLst/>
          <a:latin typeface="+mn-lt"/>
          <a:ea typeface="+mn-ea"/>
          <a:cs typeface="+mn-cs"/>
        </a:defRPr>
      </a:lvl5pPr>
      <a:lvl6pPr marL="3771900" indent="-342900" algn="l" defTabSz="685800" rtl="0" eaLnBrk="1" latinLnBrk="0" hangingPunct="1">
        <a:spcBef>
          <a:spcPct val="20000"/>
        </a:spcBef>
        <a:spcAft>
          <a:spcPts val="900"/>
        </a:spcAft>
        <a:buClr>
          <a:schemeClr val="accent1">
            <a:lumMod val="75000"/>
          </a:schemeClr>
        </a:buClr>
        <a:buSzPct val="145000"/>
        <a:buFont typeface="Arial"/>
        <a:buChar char="•"/>
        <a:defRPr sz="2100" kern="1200" cap="none">
          <a:solidFill>
            <a:schemeClr val="tx1"/>
          </a:solidFill>
          <a:effectLst/>
          <a:latin typeface="+mn-lt"/>
          <a:ea typeface="+mn-ea"/>
          <a:cs typeface="+mn-cs"/>
        </a:defRPr>
      </a:lvl6pPr>
      <a:lvl7pPr marL="4457700" indent="-342900" algn="l" defTabSz="685800" rtl="0" eaLnBrk="1" latinLnBrk="0" hangingPunct="1">
        <a:spcBef>
          <a:spcPct val="20000"/>
        </a:spcBef>
        <a:spcAft>
          <a:spcPts val="900"/>
        </a:spcAft>
        <a:buClr>
          <a:schemeClr val="accent1">
            <a:lumMod val="75000"/>
          </a:schemeClr>
        </a:buClr>
        <a:buSzPct val="145000"/>
        <a:buFont typeface="Arial"/>
        <a:buChar char="•"/>
        <a:defRPr sz="2100" kern="1200" cap="none">
          <a:solidFill>
            <a:schemeClr val="tx1"/>
          </a:solidFill>
          <a:effectLst/>
          <a:latin typeface="+mn-lt"/>
          <a:ea typeface="+mn-ea"/>
          <a:cs typeface="+mn-cs"/>
        </a:defRPr>
      </a:lvl7pPr>
      <a:lvl8pPr marL="5143500" indent="-342900" algn="l" defTabSz="685800" rtl="0" eaLnBrk="1" latinLnBrk="0" hangingPunct="1">
        <a:spcBef>
          <a:spcPct val="20000"/>
        </a:spcBef>
        <a:spcAft>
          <a:spcPts val="900"/>
        </a:spcAft>
        <a:buClr>
          <a:schemeClr val="accent1">
            <a:lumMod val="75000"/>
          </a:schemeClr>
        </a:buClr>
        <a:buSzPct val="145000"/>
        <a:buFont typeface="Arial"/>
        <a:buChar char="•"/>
        <a:defRPr sz="2100" kern="1200" cap="none">
          <a:solidFill>
            <a:schemeClr val="tx1"/>
          </a:solidFill>
          <a:effectLst/>
          <a:latin typeface="+mn-lt"/>
          <a:ea typeface="+mn-ea"/>
          <a:cs typeface="+mn-cs"/>
        </a:defRPr>
      </a:lvl8pPr>
      <a:lvl9pPr marL="5829300" indent="-342900" algn="l" defTabSz="685800" rtl="0" eaLnBrk="1" latinLnBrk="0" hangingPunct="1">
        <a:spcBef>
          <a:spcPct val="20000"/>
        </a:spcBef>
        <a:spcAft>
          <a:spcPts val="900"/>
        </a:spcAft>
        <a:buClr>
          <a:schemeClr val="accent1">
            <a:lumMod val="75000"/>
          </a:schemeClr>
        </a:buClr>
        <a:buSzPct val="145000"/>
        <a:buFont typeface="Arial"/>
        <a:buChar char="•"/>
        <a:defRPr sz="2100" kern="1200" cap="none">
          <a:solidFill>
            <a:schemeClr val="tx1"/>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3.png"/><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3.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7.jpe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8.jpg"/><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5.png"/><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6.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2.png"/><Relationship Id="rId4" Type="http://schemas.openxmlformats.org/officeDocument/2006/relationships/image" Target="../media/image11.sv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12.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5.png"/><Relationship Id="rId4"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4.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4.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14249400" y="824284"/>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6933"/>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adugi" panose="020B0502040204020203" pitchFamily="34" charset="0"/>
                <a:ea typeface="Gadugi" panose="020B0502040204020203" pitchFamily="34" charset="0"/>
              </a:rPr>
              <a:t>Data</a:t>
            </a:r>
          </a:p>
          <a:p>
            <a:pPr algn="ctr">
              <a:lnSpc>
                <a:spcPts val="11059"/>
              </a:lnSpc>
            </a:pPr>
            <a:r>
              <a:rPr lang="en-US" sz="10533" spc="-105" dirty="0">
                <a:solidFill>
                  <a:srgbClr val="FFFFFF"/>
                </a:solidFill>
                <a:latin typeface="Gadugi" panose="020B0502040204020203" pitchFamily="34" charset="0"/>
                <a:ea typeface="Gadugi" panose="020B0502040204020203" pitchFamily="34" charset="0"/>
              </a:rPr>
              <a:t>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latin typeface="Gadugi" panose="020B0502040204020203" pitchFamily="34" charset="0"/>
                <a:ea typeface="Gadugi" panose="020B050204020402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sp>
        <p:nvSpPr>
          <p:cNvPr id="26" name="AutoShape 2">
            <a:extLst>
              <a:ext uri="{FF2B5EF4-FFF2-40B4-BE49-F238E27FC236}">
                <a16:creationId xmlns:a16="http://schemas.microsoft.com/office/drawing/2014/main" id="{58EF3471-5986-AE47-8495-728327479938}"/>
              </a:ext>
            </a:extLst>
          </p:cNvPr>
          <p:cNvSpPr/>
          <p:nvPr/>
        </p:nvSpPr>
        <p:spPr>
          <a:xfrm>
            <a:off x="10475052" y="0"/>
            <a:ext cx="7812948" cy="10287000"/>
          </a:xfrm>
          <a:prstGeom prst="rect">
            <a:avLst/>
          </a:prstGeom>
          <a:solidFill>
            <a:srgbClr val="000000">
              <a:alpha val="3922"/>
            </a:srgbClr>
          </a:solidFill>
        </p:spPr>
      </p:sp>
      <p:grpSp>
        <p:nvGrpSpPr>
          <p:cNvPr id="27" name="Group 7">
            <a:extLst>
              <a:ext uri="{FF2B5EF4-FFF2-40B4-BE49-F238E27FC236}">
                <a16:creationId xmlns:a16="http://schemas.microsoft.com/office/drawing/2014/main" id="{234FDAED-EE10-3949-A2A9-F81AC41AFAEF}"/>
              </a:ext>
            </a:extLst>
          </p:cNvPr>
          <p:cNvGrpSpPr/>
          <p:nvPr/>
        </p:nvGrpSpPr>
        <p:grpSpPr>
          <a:xfrm>
            <a:off x="11581833" y="3851899"/>
            <a:ext cx="5677467" cy="2600849"/>
            <a:chOff x="0" y="-47625"/>
            <a:chExt cx="7569956" cy="3467798"/>
          </a:xfrm>
        </p:grpSpPr>
        <p:sp>
          <p:nvSpPr>
            <p:cNvPr id="28" name="TextBox 8">
              <a:extLst>
                <a:ext uri="{FF2B5EF4-FFF2-40B4-BE49-F238E27FC236}">
                  <a16:creationId xmlns:a16="http://schemas.microsoft.com/office/drawing/2014/main" id="{269B9A6F-DC02-FD48-875A-DE49C95589FA}"/>
                </a:ext>
              </a:extLst>
            </p:cNvPr>
            <p:cNvSpPr txBox="1"/>
            <p:nvPr/>
          </p:nvSpPr>
          <p:spPr>
            <a:xfrm>
              <a:off x="0" y="691990"/>
              <a:ext cx="7569956" cy="2728183"/>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Food is a common theme with the top 5 categories with "Healthy Eating" ranking the highest. This may give an indication to the audience within your user base. You could use this insight to create a campaign and work with healthy eating brands to boost user engagement.</a:t>
              </a:r>
            </a:p>
          </p:txBody>
        </p:sp>
        <p:sp>
          <p:nvSpPr>
            <p:cNvPr id="29" name="TextBox 9">
              <a:extLst>
                <a:ext uri="{FF2B5EF4-FFF2-40B4-BE49-F238E27FC236}">
                  <a16:creationId xmlns:a16="http://schemas.microsoft.com/office/drawing/2014/main" id="{9BE98286-20D0-0F43-95FD-A7486B483CB2}"/>
                </a:ext>
              </a:extLst>
            </p:cNvPr>
            <p:cNvSpPr txBox="1"/>
            <p:nvPr/>
          </p:nvSpPr>
          <p:spPr>
            <a:xfrm>
              <a:off x="0" y="-47625"/>
              <a:ext cx="7569956" cy="453201"/>
            </a:xfrm>
            <a:prstGeom prst="rect">
              <a:avLst/>
            </a:prstGeom>
          </p:spPr>
          <p:txBody>
            <a:bodyPr lIns="0" tIns="0" rIns="0" bIns="0" rtlCol="0" anchor="t">
              <a:spAutoFit/>
            </a:bodyPr>
            <a:lstStyle/>
            <a:p>
              <a:pPr>
                <a:lnSpc>
                  <a:spcPts val="2940"/>
                </a:lnSpc>
              </a:pPr>
              <a:r>
                <a:rPr lang="en-US" sz="2100" spc="-21">
                  <a:latin typeface="Gadugi" panose="020B0502040204020203" pitchFamily="34" charset="0"/>
                  <a:ea typeface="Gadugi" panose="020B0502040204020203" pitchFamily="34" charset="0"/>
                </a:rPr>
                <a:t>INSIGHT</a:t>
              </a:r>
            </a:p>
          </p:txBody>
        </p:sp>
      </p:grpSp>
      <p:grpSp>
        <p:nvGrpSpPr>
          <p:cNvPr id="30" name="Group 11">
            <a:extLst>
              <a:ext uri="{FF2B5EF4-FFF2-40B4-BE49-F238E27FC236}">
                <a16:creationId xmlns:a16="http://schemas.microsoft.com/office/drawing/2014/main" id="{F1874E57-C775-2B41-8A91-6423DF4C28AF}"/>
              </a:ext>
            </a:extLst>
          </p:cNvPr>
          <p:cNvGrpSpPr/>
          <p:nvPr/>
        </p:nvGrpSpPr>
        <p:grpSpPr>
          <a:xfrm>
            <a:off x="11581833" y="1580430"/>
            <a:ext cx="5677467" cy="1593457"/>
            <a:chOff x="0" y="-47625"/>
            <a:chExt cx="7569956" cy="2124610"/>
          </a:xfrm>
        </p:grpSpPr>
        <p:sp>
          <p:nvSpPr>
            <p:cNvPr id="31" name="TextBox 12">
              <a:extLst>
                <a:ext uri="{FF2B5EF4-FFF2-40B4-BE49-F238E27FC236}">
                  <a16:creationId xmlns:a16="http://schemas.microsoft.com/office/drawing/2014/main" id="{B930539D-B309-DF4F-BB41-4D61D91F7FC2}"/>
                </a:ext>
              </a:extLst>
            </p:cNvPr>
            <p:cNvSpPr txBox="1"/>
            <p:nvPr/>
          </p:nvSpPr>
          <p:spPr>
            <a:xfrm>
              <a:off x="0" y="691990"/>
              <a:ext cx="7569956" cy="1384995"/>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Animals and science are the two most popular categories of content, showing that people enjoy "real-life" and "factual" content the most.</a:t>
              </a:r>
            </a:p>
          </p:txBody>
        </p:sp>
        <p:sp>
          <p:nvSpPr>
            <p:cNvPr id="32" name="TextBox 13">
              <a:extLst>
                <a:ext uri="{FF2B5EF4-FFF2-40B4-BE49-F238E27FC236}">
                  <a16:creationId xmlns:a16="http://schemas.microsoft.com/office/drawing/2014/main" id="{EA775DEA-C6AD-DC4F-AE61-910FBC29EA06}"/>
                </a:ext>
              </a:extLst>
            </p:cNvPr>
            <p:cNvSpPr txBox="1"/>
            <p:nvPr/>
          </p:nvSpPr>
          <p:spPr>
            <a:xfrm>
              <a:off x="0" y="-47625"/>
              <a:ext cx="7569956" cy="453201"/>
            </a:xfrm>
            <a:prstGeom prst="rect">
              <a:avLst/>
            </a:prstGeom>
          </p:spPr>
          <p:txBody>
            <a:bodyPr lIns="0" tIns="0" rIns="0" bIns="0" rtlCol="0" anchor="t">
              <a:spAutoFit/>
            </a:bodyPr>
            <a:lstStyle/>
            <a:p>
              <a:pPr>
                <a:lnSpc>
                  <a:spcPts val="2940"/>
                </a:lnSpc>
              </a:pPr>
              <a:r>
                <a:rPr lang="en-US" sz="2100" spc="-21">
                  <a:latin typeface="Gadugi" panose="020B0502040204020203" pitchFamily="34" charset="0"/>
                  <a:ea typeface="Gadugi" panose="020B0502040204020203" pitchFamily="34" charset="0"/>
                </a:rPr>
                <a:t>ANALYSIS</a:t>
              </a:r>
            </a:p>
          </p:txBody>
        </p:sp>
      </p:grpSp>
      <p:sp>
        <p:nvSpPr>
          <p:cNvPr id="33" name="TextBox 15">
            <a:extLst>
              <a:ext uri="{FF2B5EF4-FFF2-40B4-BE49-F238E27FC236}">
                <a16:creationId xmlns:a16="http://schemas.microsoft.com/office/drawing/2014/main" id="{3878C91A-A881-2246-B808-8E2A770FCD2C}"/>
              </a:ext>
            </a:extLst>
          </p:cNvPr>
          <p:cNvSpPr txBox="1"/>
          <p:nvPr/>
        </p:nvSpPr>
        <p:spPr>
          <a:xfrm>
            <a:off x="11581833" y="7519579"/>
            <a:ext cx="5677467" cy="1362809"/>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This ad-hoc analysis is insightful, but it's time to take this analysis into large scale production for real-time understanding of your business. We can show you how to do this.   </a:t>
            </a:r>
          </a:p>
        </p:txBody>
      </p:sp>
      <p:sp>
        <p:nvSpPr>
          <p:cNvPr id="34" name="TextBox 16">
            <a:extLst>
              <a:ext uri="{FF2B5EF4-FFF2-40B4-BE49-F238E27FC236}">
                <a16:creationId xmlns:a16="http://schemas.microsoft.com/office/drawing/2014/main" id="{C86FA57A-D9CA-A84F-BD9F-47A86DB6898F}"/>
              </a:ext>
            </a:extLst>
          </p:cNvPr>
          <p:cNvSpPr txBox="1"/>
          <p:nvPr/>
        </p:nvSpPr>
        <p:spPr>
          <a:xfrm>
            <a:off x="11581833" y="6964868"/>
            <a:ext cx="5677467" cy="344646"/>
          </a:xfrm>
          <a:prstGeom prst="rect">
            <a:avLst/>
          </a:prstGeom>
        </p:spPr>
        <p:txBody>
          <a:bodyPr lIns="0" tIns="0" rIns="0" bIns="0" rtlCol="0" anchor="t">
            <a:spAutoFit/>
          </a:bodyPr>
          <a:lstStyle/>
          <a:p>
            <a:pPr>
              <a:lnSpc>
                <a:spcPts val="2940"/>
              </a:lnSpc>
            </a:pPr>
            <a:r>
              <a:rPr lang="en-US" sz="2100" spc="-21" dirty="0">
                <a:latin typeface="Gadugi" panose="020B0502040204020203" pitchFamily="34" charset="0"/>
                <a:ea typeface="Gadugi" panose="020B0502040204020203" pitchFamily="34" charset="0"/>
              </a:rPr>
              <a:t>NEXT STEPS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4" name="Group 4"/>
          <p:cNvGrpSpPr>
            <a:grpSpLocks noChangeAspect="1"/>
          </p:cNvGrpSpPr>
          <p:nvPr/>
        </p:nvGrpSpPr>
        <p:grpSpPr>
          <a:xfrm>
            <a:off x="6575921" y="6133402"/>
            <a:ext cx="2959386" cy="2959386"/>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sp>
        <p:nvSpPr>
          <p:cNvPr id="2" name="TextBox 2"/>
          <p:cNvSpPr txBox="1"/>
          <p:nvPr/>
        </p:nvSpPr>
        <p:spPr>
          <a:xfrm>
            <a:off x="6842438" y="7567907"/>
            <a:ext cx="5385738" cy="421719"/>
          </a:xfrm>
          <a:prstGeom prst="rect">
            <a:avLst/>
          </a:prstGeom>
        </p:spPr>
        <p:txBody>
          <a:bodyPr lIns="0" tIns="0" rIns="0" bIns="0" rtlCol="0" anchor="t">
            <a:spAutoFit/>
          </a:bodyPr>
          <a:lstStyle/>
          <a:p>
            <a:pPr>
              <a:lnSpc>
                <a:spcPts val="3640"/>
              </a:lnSpc>
            </a:pPr>
            <a:r>
              <a:rPr lang="en-US" sz="2600" spc="-26" dirty="0">
                <a:latin typeface="Gadugi" panose="020B0502040204020203" pitchFamily="34" charset="0"/>
                <a:ea typeface="Gadugi" panose="020B0502040204020203" pitchFamily="34" charset="0"/>
              </a:rPr>
              <a:t>ANY QUESTIONS?</a:t>
            </a:r>
          </a:p>
        </p:txBody>
      </p:sp>
      <p:sp>
        <p:nvSpPr>
          <p:cNvPr id="7" name="TextBox 7"/>
          <p:cNvSpPr txBox="1"/>
          <p:nvPr/>
        </p:nvSpPr>
        <p:spPr>
          <a:xfrm>
            <a:off x="8123740" y="3799134"/>
            <a:ext cx="5729829" cy="1231106"/>
          </a:xfrm>
          <a:prstGeom prst="rect">
            <a:avLst/>
          </a:prstGeom>
        </p:spPr>
        <p:txBody>
          <a:bodyPr lIns="0" tIns="0" rIns="0" bIns="0" rtlCol="0" anchor="t">
            <a:spAutoFit/>
          </a:bodyPr>
          <a:lstStyle/>
          <a:p>
            <a:pPr algn="r">
              <a:lnSpc>
                <a:spcPts val="9600"/>
              </a:lnSpc>
            </a:pPr>
            <a:r>
              <a:rPr lang="en-US" sz="8000" spc="-80" dirty="0">
                <a:solidFill>
                  <a:schemeClr val="bg1"/>
                </a:solidFill>
                <a:latin typeface="Gadugi" panose="020B0502040204020203" pitchFamily="34" charset="0"/>
                <a:ea typeface="Gadugi" panose="020B050204020402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25" name="Group 24"/>
          <p:cNvGrpSpPr/>
          <p:nvPr/>
        </p:nvGrpSpPr>
        <p:grpSpPr>
          <a:xfrm>
            <a:off x="3206725" y="2171700"/>
            <a:ext cx="4159501" cy="5305486"/>
            <a:chOff x="3202547" y="3114614"/>
            <a:chExt cx="4159501" cy="5305486"/>
          </a:xfrm>
        </p:grpSpPr>
        <p:sp>
          <p:nvSpPr>
            <p:cNvPr id="26" name="Rounded Rectangle 25" descr="HD wallpaper: &lt;strong&gt;thank you&lt;/strong&gt;, &lt;strong&gt;thank you&lt;/strong&gt; card, table, plant, pot, modern ..."/>
            <p:cNvSpPr/>
            <p:nvPr/>
          </p:nvSpPr>
          <p:spPr>
            <a:xfrm>
              <a:off x="3202547" y="3114614"/>
              <a:ext cx="4159501" cy="5305486"/>
            </a:xfrm>
            <a:prstGeom prst="roundRect">
              <a:avLst/>
            </a:prstGeom>
            <a:blipFill>
              <a:blip r:embed="rId5">
                <a:extLst>
                  <a:ext uri="{28A0092B-C50C-407E-A947-70E740481C1C}">
                    <a14:useLocalDpi xmlns:a14="http://schemas.microsoft.com/office/drawing/2010/main" val="0"/>
                  </a:ext>
                </a:extLst>
              </a:blip>
              <a:srcRect/>
              <a:stretch>
                <a:fillRect l="-46000" r="-4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7" name="Freeform 26"/>
            <p:cNvSpPr/>
            <p:nvPr/>
          </p:nvSpPr>
          <p:spPr>
            <a:xfrm>
              <a:off x="3368928" y="5236808"/>
              <a:ext cx="3202815" cy="3183291"/>
            </a:xfrm>
            <a:custGeom>
              <a:avLst/>
              <a:gdLst>
                <a:gd name="connsiteX0" fmla="*/ 0 w 3202815"/>
                <a:gd name="connsiteY0" fmla="*/ 0 h 3183291"/>
                <a:gd name="connsiteX1" fmla="*/ 3202815 w 3202815"/>
                <a:gd name="connsiteY1" fmla="*/ 0 h 3183291"/>
                <a:gd name="connsiteX2" fmla="*/ 3202815 w 3202815"/>
                <a:gd name="connsiteY2" fmla="*/ 3183291 h 3183291"/>
                <a:gd name="connsiteX3" fmla="*/ 0 w 3202815"/>
                <a:gd name="connsiteY3" fmla="*/ 3183291 h 3183291"/>
                <a:gd name="connsiteX4" fmla="*/ 0 w 3202815"/>
                <a:gd name="connsiteY4" fmla="*/ 0 h 3183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2815" h="3183291">
                  <a:moveTo>
                    <a:pt x="0" y="0"/>
                  </a:moveTo>
                  <a:lnTo>
                    <a:pt x="3202815" y="0"/>
                  </a:lnTo>
                  <a:lnTo>
                    <a:pt x="3202815" y="3183291"/>
                  </a:lnTo>
                  <a:lnTo>
                    <a:pt x="0" y="3183291"/>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5100" tIns="165100" rIns="165100" bIns="165100" numCol="1" spcCol="1270" anchor="b" anchorCtr="0">
              <a:noAutofit/>
            </a:bodyPr>
            <a:lstStyle/>
            <a:p>
              <a:pPr lvl="0" algn="l" defTabSz="2889250">
                <a:lnSpc>
                  <a:spcPct val="90000"/>
                </a:lnSpc>
                <a:spcBef>
                  <a:spcPct val="0"/>
                </a:spcBef>
                <a:spcAft>
                  <a:spcPct val="35000"/>
                </a:spcAft>
              </a:pPr>
              <a:endParaRPr lang="en-US" sz="6500" kern="120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95600" y="1685151"/>
            <a:ext cx="8673443" cy="4567221"/>
            <a:chOff x="0" y="0"/>
            <a:chExt cx="11564591" cy="4177725"/>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latin typeface="Gadugi" panose="020B0502040204020203" pitchFamily="34" charset="0"/>
                  <a:ea typeface="Gadugi" panose="020B0502040204020203" pitchFamily="34" charset="0"/>
                </a:rPr>
                <a:t>Today's agenda</a:t>
              </a:r>
            </a:p>
          </p:txBody>
        </p:sp>
        <p:sp>
          <p:nvSpPr>
            <p:cNvPr id="4" name="TextBox 4"/>
            <p:cNvSpPr txBox="1"/>
            <p:nvPr/>
          </p:nvSpPr>
          <p:spPr>
            <a:xfrm>
              <a:off x="0" y="2298166"/>
              <a:ext cx="11564591" cy="1879559"/>
            </a:xfrm>
            <a:prstGeom prst="rect">
              <a:avLst/>
            </a:prstGeom>
          </p:spPr>
          <p:txBody>
            <a:bodyPr lIns="0" tIns="0" rIns="0" bIns="0" rtlCol="0" anchor="t">
              <a:spAutoFit/>
            </a:bodyPr>
            <a:lstStyle/>
            <a:p>
              <a:pPr>
                <a:lnSpc>
                  <a:spcPts val="2660"/>
                </a:lnSpc>
              </a:pPr>
              <a:r>
                <a:rPr lang="en-US" sz="2200" spc="-19" dirty="0">
                  <a:latin typeface="Gadugi" panose="020B0502040204020203" pitchFamily="34" charset="0"/>
                  <a:ea typeface="Gadugi" panose="020B0502040204020203" pitchFamily="34" charset="0"/>
                </a:rPr>
                <a:t>Project recap</a:t>
              </a:r>
            </a:p>
            <a:p>
              <a:pPr>
                <a:lnSpc>
                  <a:spcPts val="2660"/>
                </a:lnSpc>
              </a:pPr>
              <a:r>
                <a:rPr lang="en-US" sz="2200" spc="-19" dirty="0">
                  <a:latin typeface="Gadugi" panose="020B0502040204020203" pitchFamily="34" charset="0"/>
                  <a:ea typeface="Gadugi" panose="020B0502040204020203" pitchFamily="34" charset="0"/>
                </a:rPr>
                <a:t>Problem</a:t>
              </a:r>
            </a:p>
            <a:p>
              <a:pPr>
                <a:lnSpc>
                  <a:spcPts val="2660"/>
                </a:lnSpc>
              </a:pPr>
              <a:r>
                <a:rPr lang="en-US" sz="2200" spc="-19" dirty="0">
                  <a:latin typeface="Gadugi" panose="020B0502040204020203" pitchFamily="34" charset="0"/>
                  <a:ea typeface="Gadugi" panose="020B0502040204020203" pitchFamily="34" charset="0"/>
                </a:rPr>
                <a:t>The Analytics team</a:t>
              </a:r>
            </a:p>
            <a:p>
              <a:pPr>
                <a:lnSpc>
                  <a:spcPts val="2660"/>
                </a:lnSpc>
              </a:pPr>
              <a:r>
                <a:rPr lang="en-US" sz="2200" spc="-19" dirty="0">
                  <a:latin typeface="Gadugi" panose="020B0502040204020203" pitchFamily="34" charset="0"/>
                  <a:ea typeface="Gadugi" panose="020B0502040204020203" pitchFamily="34" charset="0"/>
                </a:rPr>
                <a:t>Process</a:t>
              </a:r>
            </a:p>
            <a:p>
              <a:pPr>
                <a:lnSpc>
                  <a:spcPts val="2660"/>
                </a:lnSpc>
              </a:pPr>
              <a:r>
                <a:rPr lang="en-US" sz="2200" spc="-19" dirty="0">
                  <a:latin typeface="Gadugi" panose="020B0502040204020203" pitchFamily="34" charset="0"/>
                  <a:ea typeface="Gadugi" panose="020B0502040204020203" pitchFamily="34" charset="0"/>
                </a:rPr>
                <a:t>Insights</a:t>
              </a:r>
            </a:p>
            <a:p>
              <a:pPr>
                <a:lnSpc>
                  <a:spcPts val="2660"/>
                </a:lnSpc>
              </a:pPr>
              <a:r>
                <a:rPr lang="en-US" sz="2200" spc="-19" dirty="0">
                  <a:latin typeface="Gadugi" panose="020B0502040204020203" pitchFamily="34" charset="0"/>
                  <a:ea typeface="Gadugi" panose="020B050204020402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4703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adugi" panose="020B0502040204020203" pitchFamily="34" charset="0"/>
                <a:ea typeface="Gadugi" panose="020B0502040204020203" pitchFamily="34" charset="0"/>
              </a:rPr>
              <a:t>Project Recap</a:t>
            </a:r>
          </a:p>
        </p:txBody>
      </p:sp>
      <p:sp>
        <p:nvSpPr>
          <p:cNvPr id="34" name="TextBox 33">
            <a:extLst>
              <a:ext uri="{FF2B5EF4-FFF2-40B4-BE49-F238E27FC236}">
                <a16:creationId xmlns:a16="http://schemas.microsoft.com/office/drawing/2014/main" id="{BA965198-9910-493B-BBC6-6E6D73A432EB}"/>
              </a:ext>
            </a:extLst>
          </p:cNvPr>
          <p:cNvSpPr txBox="1"/>
          <p:nvPr/>
        </p:nvSpPr>
        <p:spPr>
          <a:xfrm>
            <a:off x="8968410" y="3664058"/>
            <a:ext cx="6819791" cy="3139321"/>
          </a:xfrm>
          <a:prstGeom prst="rect">
            <a:avLst/>
          </a:prstGeom>
          <a:noFill/>
        </p:spPr>
        <p:txBody>
          <a:bodyPr wrap="square" rtlCol="0">
            <a:spAutoFit/>
          </a:bodyPr>
          <a:lstStyle/>
          <a:p>
            <a:pPr>
              <a:lnSpc>
                <a:spcPts val="2660"/>
              </a:lnSpc>
            </a:pPr>
            <a:r>
              <a:rPr lang="en-US" sz="1900" spc="-19" dirty="0">
                <a:latin typeface="Gadugi" panose="020B0502040204020203" pitchFamily="34" charset="0"/>
                <a:ea typeface="Gadugi" panose="020B0502040204020203" pitchFamily="34" charset="0"/>
              </a:rPr>
              <a:t>Social Buzz is a fast growing technology unicorn that need to adapt quickly to it's global scale. Accenture has begun a 3 month POC focusing on these tasks:</a:t>
            </a:r>
          </a:p>
          <a:p>
            <a:pPr>
              <a:lnSpc>
                <a:spcPts val="2660"/>
              </a:lnSpc>
            </a:pPr>
            <a:endParaRPr lang="en-US" sz="1900" spc="-19" dirty="0">
              <a:latin typeface="Gadugi" panose="020B0502040204020203" pitchFamily="34" charset="0"/>
              <a:ea typeface="Gadugi" panose="020B0502040204020203" pitchFamily="34" charset="0"/>
            </a:endParaRPr>
          </a:p>
          <a:p>
            <a:pPr marL="410211" lvl="1" indent="-205106">
              <a:lnSpc>
                <a:spcPts val="2660"/>
              </a:lnSpc>
              <a:buFont typeface="Arial"/>
              <a:buChar char="•"/>
            </a:pPr>
            <a:r>
              <a:rPr lang="en-US" sz="1900" spc="-19" dirty="0">
                <a:latin typeface="Gadugi" panose="020B0502040204020203" pitchFamily="34" charset="0"/>
                <a:ea typeface="Gadugi" panose="020B0502040204020203" pitchFamily="34" charset="0"/>
              </a:rPr>
              <a:t>An audit of Social Buzz's big data practice</a:t>
            </a:r>
          </a:p>
          <a:p>
            <a:pPr marL="410211" lvl="1" indent="-205106">
              <a:lnSpc>
                <a:spcPts val="2660"/>
              </a:lnSpc>
              <a:buFont typeface="Arial"/>
              <a:buChar char="•"/>
            </a:pPr>
            <a:r>
              <a:rPr lang="en-US" sz="1900" spc="-19" dirty="0">
                <a:latin typeface="Gadugi" panose="020B0502040204020203" pitchFamily="34" charset="0"/>
                <a:ea typeface="Gadugi" panose="020B0502040204020203" pitchFamily="34" charset="0"/>
              </a:rPr>
              <a:t>Recommendations for a successful IPO</a:t>
            </a:r>
          </a:p>
          <a:p>
            <a:pPr marL="410210" lvl="1" indent="-205105">
              <a:lnSpc>
                <a:spcPts val="2660"/>
              </a:lnSpc>
              <a:buFont typeface="Arial"/>
              <a:buChar char="•"/>
            </a:pPr>
            <a:r>
              <a:rPr lang="en-US" sz="1900" spc="-19" dirty="0">
                <a:latin typeface="Gadugi" panose="020B0502040204020203" pitchFamily="34" charset="0"/>
                <a:ea typeface="Gadugi" panose="020B0502040204020203" pitchFamily="34" charset="0"/>
              </a:rPr>
              <a:t>Analysis to find Social Buzz's top 5 most popular categories of content </a:t>
            </a:r>
          </a:p>
          <a:p>
            <a:endParaRPr lang="en-AU" dirty="0">
              <a:latin typeface="Gadugi" panose="020B0502040204020203" pitchFamily="34" charset="0"/>
              <a:ea typeface="Gadugi" panose="020B050204020402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latin typeface="Gadugi" panose="020B0502040204020203" pitchFamily="34" charset="0"/>
                  <a:ea typeface="Gadugi" panose="020B0502040204020203" pitchFamily="34" charset="0"/>
                </a:endParaRPr>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adugi" panose="020B0502040204020203" pitchFamily="34" charset="0"/>
                <a:ea typeface="Gadugi" panose="020B0502040204020203" pitchFamily="34" charset="0"/>
              </a:rPr>
              <a:t>Problem</a:t>
            </a:r>
          </a:p>
        </p:txBody>
      </p:sp>
      <p:sp>
        <p:nvSpPr>
          <p:cNvPr id="22" name="TextBox 22">
            <a:extLst>
              <a:ext uri="{FF2B5EF4-FFF2-40B4-BE49-F238E27FC236}">
                <a16:creationId xmlns:a16="http://schemas.microsoft.com/office/drawing/2014/main" id="{A4A3F31D-544A-4C23-9D85-378649215BE3}"/>
              </a:ext>
            </a:extLst>
          </p:cNvPr>
          <p:cNvSpPr txBox="1"/>
          <p:nvPr/>
        </p:nvSpPr>
        <p:spPr>
          <a:xfrm>
            <a:off x="2914718" y="8167121"/>
            <a:ext cx="5786869" cy="316915"/>
          </a:xfrm>
          <a:prstGeom prst="rect">
            <a:avLst/>
          </a:prstGeom>
        </p:spPr>
        <p:txBody>
          <a:bodyPr lIns="0" tIns="0" rIns="0" bIns="0" rtlCol="0" anchor="t">
            <a:spAutoFit/>
          </a:bodyPr>
          <a:lstStyle/>
          <a:p>
            <a:pPr>
              <a:lnSpc>
                <a:spcPts val="2660"/>
              </a:lnSpc>
            </a:pPr>
            <a:r>
              <a:rPr lang="en-US" sz="1900" spc="-19" dirty="0">
                <a:solidFill>
                  <a:srgbClr val="FFFFFF"/>
                </a:solidFill>
                <a:latin typeface="Gadugi" panose="020B0502040204020203" pitchFamily="34" charset="0"/>
                <a:ea typeface="Gadugi" panose="020B0502040204020203" pitchFamily="34" charset="0"/>
              </a:rPr>
              <a:t>But how to capitalize on it when there is so much?</a:t>
            </a:r>
          </a:p>
        </p:txBody>
      </p:sp>
      <p:sp>
        <p:nvSpPr>
          <p:cNvPr id="23" name="TextBox 23">
            <a:extLst>
              <a:ext uri="{FF2B5EF4-FFF2-40B4-BE49-F238E27FC236}">
                <a16:creationId xmlns:a16="http://schemas.microsoft.com/office/drawing/2014/main" id="{4B02D2F4-84C2-4AF8-81C2-4274DB8DF454}"/>
              </a:ext>
            </a:extLst>
          </p:cNvPr>
          <p:cNvSpPr txBox="1"/>
          <p:nvPr/>
        </p:nvSpPr>
        <p:spPr>
          <a:xfrm>
            <a:off x="2914718" y="5086350"/>
            <a:ext cx="5786869" cy="525721"/>
          </a:xfrm>
          <a:prstGeom prst="rect">
            <a:avLst/>
          </a:prstGeom>
        </p:spPr>
        <p:txBody>
          <a:bodyPr lIns="0" tIns="0" rIns="0" bIns="0" rtlCol="0" anchor="t">
            <a:spAutoFit/>
          </a:bodyPr>
          <a:lstStyle/>
          <a:p>
            <a:pPr>
              <a:lnSpc>
                <a:spcPts val="4480"/>
              </a:lnSpc>
            </a:pPr>
            <a:r>
              <a:rPr lang="en-US" sz="3200" spc="-32" dirty="0">
                <a:solidFill>
                  <a:srgbClr val="FFFFFF"/>
                </a:solidFill>
                <a:latin typeface="Gadugi" panose="020B0502040204020203" pitchFamily="34" charset="0"/>
                <a:ea typeface="Gadugi" panose="020B0502040204020203" pitchFamily="34" charset="0"/>
              </a:rPr>
              <a:t>Over </a:t>
            </a:r>
            <a:r>
              <a:rPr lang="en-US" sz="3200" u="sng" spc="-32" dirty="0">
                <a:solidFill>
                  <a:srgbClr val="FFFFFF"/>
                </a:solidFill>
                <a:latin typeface="Gadugi" panose="020B0502040204020203" pitchFamily="34" charset="0"/>
                <a:ea typeface="Gadugi" panose="020B0502040204020203" pitchFamily="34" charset="0"/>
              </a:rPr>
              <a:t>100000</a:t>
            </a:r>
            <a:r>
              <a:rPr lang="en-US" sz="3200" spc="-32" dirty="0">
                <a:solidFill>
                  <a:srgbClr val="FFFFFF"/>
                </a:solidFill>
                <a:latin typeface="Gadugi" panose="020B0502040204020203" pitchFamily="34" charset="0"/>
                <a:ea typeface="Gadugi" panose="020B0502040204020203" pitchFamily="34" charset="0"/>
              </a:rPr>
              <a:t> posts per day</a:t>
            </a:r>
          </a:p>
        </p:txBody>
      </p:sp>
      <p:sp>
        <p:nvSpPr>
          <p:cNvPr id="24" name="TextBox 24">
            <a:extLst>
              <a:ext uri="{FF2B5EF4-FFF2-40B4-BE49-F238E27FC236}">
                <a16:creationId xmlns:a16="http://schemas.microsoft.com/office/drawing/2014/main" id="{56D90644-7D4E-4882-8064-B20BF3463C9A}"/>
              </a:ext>
            </a:extLst>
          </p:cNvPr>
          <p:cNvSpPr txBox="1"/>
          <p:nvPr/>
        </p:nvSpPr>
        <p:spPr>
          <a:xfrm>
            <a:off x="2914718" y="6070890"/>
            <a:ext cx="5315099" cy="1102802"/>
          </a:xfrm>
          <a:prstGeom prst="rect">
            <a:avLst/>
          </a:prstGeom>
        </p:spPr>
        <p:txBody>
          <a:bodyPr lIns="0" tIns="0" rIns="0" bIns="0" rtlCol="0" anchor="t">
            <a:spAutoFit/>
          </a:bodyPr>
          <a:lstStyle/>
          <a:p>
            <a:pPr>
              <a:lnSpc>
                <a:spcPts val="4480"/>
              </a:lnSpc>
              <a:spcBef>
                <a:spcPct val="0"/>
              </a:spcBef>
            </a:pPr>
            <a:r>
              <a:rPr lang="en-US" sz="3200" u="sng" spc="-32" dirty="0">
                <a:solidFill>
                  <a:srgbClr val="FFFFFF"/>
                </a:solidFill>
                <a:latin typeface="Gadugi" panose="020B0502040204020203" pitchFamily="34" charset="0"/>
                <a:ea typeface="Gadugi" panose="020B0502040204020203" pitchFamily="34" charset="0"/>
              </a:rPr>
              <a:t>36,500,000</a:t>
            </a:r>
            <a:r>
              <a:rPr lang="en-US" sz="3200" spc="-32" dirty="0">
                <a:solidFill>
                  <a:srgbClr val="FFFFFF"/>
                </a:solidFill>
                <a:latin typeface="Gadugi" panose="020B0502040204020203" pitchFamily="34" charset="0"/>
                <a:ea typeface="Gadugi" panose="020B0502040204020203" pitchFamily="34" charset="0"/>
              </a:rPr>
              <a:t> pieces of content</a:t>
            </a:r>
          </a:p>
          <a:p>
            <a:pPr>
              <a:lnSpc>
                <a:spcPts val="4480"/>
              </a:lnSpc>
              <a:spcBef>
                <a:spcPct val="0"/>
              </a:spcBef>
            </a:pPr>
            <a:r>
              <a:rPr lang="en-US" sz="3200" spc="-32" dirty="0">
                <a:solidFill>
                  <a:srgbClr val="FFFFFF"/>
                </a:solidFill>
                <a:latin typeface="Gadugi" panose="020B0502040204020203" pitchFamily="34" charset="0"/>
                <a:ea typeface="Gadugi" panose="020B0502040204020203" pitchFamily="34" charset="0"/>
              </a:rPr>
              <a:t>per year!</a:t>
            </a:r>
          </a:p>
        </p:txBody>
      </p:sp>
      <p:sp>
        <p:nvSpPr>
          <p:cNvPr id="25" name="TextBox 26">
            <a:extLst>
              <a:ext uri="{FF2B5EF4-FFF2-40B4-BE49-F238E27FC236}">
                <a16:creationId xmlns:a16="http://schemas.microsoft.com/office/drawing/2014/main" id="{00ADAC7B-814A-4ED6-8AB9-8D473ED0DCD5}"/>
              </a:ext>
            </a:extLst>
          </p:cNvPr>
          <p:cNvSpPr txBox="1"/>
          <p:nvPr/>
        </p:nvSpPr>
        <p:spPr>
          <a:xfrm>
            <a:off x="2914718" y="8920480"/>
            <a:ext cx="5676287" cy="661143"/>
          </a:xfrm>
          <a:prstGeom prst="rect">
            <a:avLst/>
          </a:prstGeom>
        </p:spPr>
        <p:txBody>
          <a:bodyPr lIns="0" tIns="0" rIns="0" bIns="0" rtlCol="0" anchor="t">
            <a:spAutoFit/>
          </a:bodyPr>
          <a:lstStyle/>
          <a:p>
            <a:pPr>
              <a:lnSpc>
                <a:spcPts val="2660"/>
              </a:lnSpc>
              <a:spcBef>
                <a:spcPct val="0"/>
              </a:spcBef>
            </a:pPr>
            <a:r>
              <a:rPr lang="en-US" sz="1900" u="sng" spc="-19" dirty="0">
                <a:solidFill>
                  <a:srgbClr val="FFFFFF"/>
                </a:solidFill>
                <a:latin typeface="Gadugi" panose="020B0502040204020203" pitchFamily="34" charset="0"/>
                <a:ea typeface="Gadugi" panose="020B0502040204020203" pitchFamily="34" charset="0"/>
              </a:rPr>
              <a:t>Analysis to find Social Buzz's top 5 most popular categories of content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latin typeface="Gadugi" panose="020B0502040204020203" pitchFamily="34" charset="0"/>
                <a:ea typeface="Gadugi" panose="020B0502040204020203" pitchFamily="34" charset="0"/>
              </a:endParaRPr>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latin typeface="Gadugi" panose="020B0502040204020203" pitchFamily="34" charset="0"/>
                <a:ea typeface="Gadugi" panose="020B0502040204020203" pitchFamily="34" charset="0"/>
              </a:endParaRPr>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adugi" panose="020B0502040204020203" pitchFamily="34" charset="0"/>
                <a:ea typeface="Gadugi" panose="020B0502040204020203" pitchFamily="34" charset="0"/>
              </a:rPr>
              <a:t>The Analytics team</a:t>
            </a:r>
          </a:p>
        </p:txBody>
      </p:sp>
      <p:grpSp>
        <p:nvGrpSpPr>
          <p:cNvPr id="32" name="Group 32">
            <a:extLst>
              <a:ext uri="{FF2B5EF4-FFF2-40B4-BE49-F238E27FC236}">
                <a16:creationId xmlns:a16="http://schemas.microsoft.com/office/drawing/2014/main" id="{CF12C1E1-BA1A-C344-97B2-3FC73436FD21}"/>
              </a:ext>
            </a:extLst>
          </p:cNvPr>
          <p:cNvGrpSpPr/>
          <p:nvPr/>
        </p:nvGrpSpPr>
        <p:grpSpPr>
          <a:xfrm>
            <a:off x="14510148" y="1621508"/>
            <a:ext cx="2616047" cy="1151958"/>
            <a:chOff x="0" y="-47625"/>
            <a:chExt cx="3488063" cy="1535945"/>
          </a:xfrm>
        </p:grpSpPr>
        <p:sp>
          <p:nvSpPr>
            <p:cNvPr id="33" name="TextBox 33">
              <a:extLst>
                <a:ext uri="{FF2B5EF4-FFF2-40B4-BE49-F238E27FC236}">
                  <a16:creationId xmlns:a16="http://schemas.microsoft.com/office/drawing/2014/main" id="{86579C22-77F7-8948-9508-05FD0414A2AA}"/>
                </a:ext>
              </a:extLst>
            </p:cNvPr>
            <p:cNvSpPr txBox="1"/>
            <p:nvPr/>
          </p:nvSpPr>
          <p:spPr>
            <a:xfrm>
              <a:off x="0" y="564990"/>
              <a:ext cx="3488063" cy="923330"/>
            </a:xfrm>
            <a:prstGeom prst="rect">
              <a:avLst/>
            </a:prstGeom>
          </p:spPr>
          <p:txBody>
            <a:bodyPr lIns="0" tIns="0" rIns="0" bIns="0" rtlCol="0" anchor="t">
              <a:spAutoFit/>
            </a:bodyPr>
            <a:lstStyle/>
            <a:p>
              <a:pPr>
                <a:lnSpc>
                  <a:spcPts val="2660"/>
                </a:lnSpc>
              </a:pPr>
              <a:r>
                <a:rPr lang="en-US" sz="1900" spc="-19">
                  <a:latin typeface="Gadugi" panose="020B0502040204020203" pitchFamily="34" charset="0"/>
                  <a:ea typeface="Gadugi" panose="020B0502040204020203" pitchFamily="34" charset="0"/>
                </a:rPr>
                <a:t>Chief Technology Architect</a:t>
              </a:r>
            </a:p>
          </p:txBody>
        </p:sp>
        <p:sp>
          <p:nvSpPr>
            <p:cNvPr id="34" name="TextBox 34">
              <a:extLst>
                <a:ext uri="{FF2B5EF4-FFF2-40B4-BE49-F238E27FC236}">
                  <a16:creationId xmlns:a16="http://schemas.microsoft.com/office/drawing/2014/main" id="{F8F9BDBD-AA9A-474B-B480-4DDB1DF84761}"/>
                </a:ext>
              </a:extLst>
            </p:cNvPr>
            <p:cNvSpPr txBox="1"/>
            <p:nvPr/>
          </p:nvSpPr>
          <p:spPr>
            <a:xfrm>
              <a:off x="0" y="-47625"/>
              <a:ext cx="3488063" cy="495863"/>
            </a:xfrm>
            <a:prstGeom prst="rect">
              <a:avLst/>
            </a:prstGeom>
          </p:spPr>
          <p:txBody>
            <a:bodyPr lIns="0" tIns="0" rIns="0" bIns="0" rtlCol="0" anchor="t">
              <a:spAutoFit/>
            </a:bodyPr>
            <a:lstStyle/>
            <a:p>
              <a:pPr>
                <a:lnSpc>
                  <a:spcPts val="2940"/>
                </a:lnSpc>
              </a:pPr>
              <a:r>
                <a:rPr lang="en-US" sz="2100" spc="-21" dirty="0">
                  <a:latin typeface="Gadugi" panose="020B0502040204020203" pitchFamily="34" charset="0"/>
                  <a:ea typeface="Gadugi" panose="020B0502040204020203" pitchFamily="34" charset="0"/>
                </a:rPr>
                <a:t>ANDREW FLEMING</a:t>
              </a:r>
            </a:p>
          </p:txBody>
        </p:sp>
      </p:grpSp>
      <p:grpSp>
        <p:nvGrpSpPr>
          <p:cNvPr id="35" name="Group 35">
            <a:extLst>
              <a:ext uri="{FF2B5EF4-FFF2-40B4-BE49-F238E27FC236}">
                <a16:creationId xmlns:a16="http://schemas.microsoft.com/office/drawing/2014/main" id="{82E5A0AC-D1CA-8049-B99B-924F644A0681}"/>
              </a:ext>
            </a:extLst>
          </p:cNvPr>
          <p:cNvGrpSpPr/>
          <p:nvPr/>
        </p:nvGrpSpPr>
        <p:grpSpPr>
          <a:xfrm>
            <a:off x="14510148" y="4741024"/>
            <a:ext cx="2616047" cy="805710"/>
            <a:chOff x="0" y="-47625"/>
            <a:chExt cx="3488063" cy="1074279"/>
          </a:xfrm>
        </p:grpSpPr>
        <p:sp>
          <p:nvSpPr>
            <p:cNvPr id="36" name="TextBox 36">
              <a:extLst>
                <a:ext uri="{FF2B5EF4-FFF2-40B4-BE49-F238E27FC236}">
                  <a16:creationId xmlns:a16="http://schemas.microsoft.com/office/drawing/2014/main" id="{46886E39-FA3C-3743-9AB5-FDCABC89ABF6}"/>
                </a:ext>
              </a:extLst>
            </p:cNvPr>
            <p:cNvSpPr txBox="1"/>
            <p:nvPr/>
          </p:nvSpPr>
          <p:spPr>
            <a:xfrm>
              <a:off x="0" y="564989"/>
              <a:ext cx="3488063" cy="461665"/>
            </a:xfrm>
            <a:prstGeom prst="rect">
              <a:avLst/>
            </a:prstGeom>
          </p:spPr>
          <p:txBody>
            <a:bodyPr lIns="0" tIns="0" rIns="0" bIns="0" rtlCol="0" anchor="t">
              <a:spAutoFit/>
            </a:bodyPr>
            <a:lstStyle/>
            <a:p>
              <a:pPr>
                <a:lnSpc>
                  <a:spcPts val="2660"/>
                </a:lnSpc>
              </a:pPr>
              <a:r>
                <a:rPr lang="en-US" sz="1900" spc="-19">
                  <a:latin typeface="Gadugi" panose="020B0502040204020203" pitchFamily="34" charset="0"/>
                  <a:ea typeface="Gadugi" panose="020B0502040204020203" pitchFamily="34" charset="0"/>
                </a:rPr>
                <a:t>Senior Principal</a:t>
              </a:r>
            </a:p>
          </p:txBody>
        </p:sp>
        <p:sp>
          <p:nvSpPr>
            <p:cNvPr id="37" name="TextBox 37">
              <a:extLst>
                <a:ext uri="{FF2B5EF4-FFF2-40B4-BE49-F238E27FC236}">
                  <a16:creationId xmlns:a16="http://schemas.microsoft.com/office/drawing/2014/main" id="{7CE9B6B9-4C68-584F-AF2C-67DF9430E611}"/>
                </a:ext>
              </a:extLst>
            </p:cNvPr>
            <p:cNvSpPr txBox="1"/>
            <p:nvPr/>
          </p:nvSpPr>
          <p:spPr>
            <a:xfrm>
              <a:off x="0" y="-47625"/>
              <a:ext cx="3488063" cy="495862"/>
            </a:xfrm>
            <a:prstGeom prst="rect">
              <a:avLst/>
            </a:prstGeom>
          </p:spPr>
          <p:txBody>
            <a:bodyPr lIns="0" tIns="0" rIns="0" bIns="0" rtlCol="0" anchor="t">
              <a:spAutoFit/>
            </a:bodyPr>
            <a:lstStyle/>
            <a:p>
              <a:pPr>
                <a:lnSpc>
                  <a:spcPts val="2940"/>
                </a:lnSpc>
              </a:pPr>
              <a:r>
                <a:rPr lang="en-US" sz="2100" spc="-21">
                  <a:latin typeface="Gadugi" panose="020B0502040204020203" pitchFamily="34" charset="0"/>
                  <a:ea typeface="Gadugi" panose="020B0502040204020203" pitchFamily="34" charset="0"/>
                </a:rPr>
                <a:t>MARCUS ROMPTON</a:t>
              </a:r>
            </a:p>
          </p:txBody>
        </p:sp>
      </p:grpSp>
      <p:grpSp>
        <p:nvGrpSpPr>
          <p:cNvPr id="38" name="Group 38">
            <a:extLst>
              <a:ext uri="{FF2B5EF4-FFF2-40B4-BE49-F238E27FC236}">
                <a16:creationId xmlns:a16="http://schemas.microsoft.com/office/drawing/2014/main" id="{66FD8EBE-CB97-1A46-AA62-1A2FBC50D862}"/>
              </a:ext>
            </a:extLst>
          </p:cNvPr>
          <p:cNvGrpSpPr/>
          <p:nvPr/>
        </p:nvGrpSpPr>
        <p:grpSpPr>
          <a:xfrm>
            <a:off x="14510148" y="7687117"/>
            <a:ext cx="2616047" cy="774355"/>
            <a:chOff x="0" y="-47625"/>
            <a:chExt cx="3488063" cy="1032473"/>
          </a:xfrm>
        </p:grpSpPr>
        <p:sp>
          <p:nvSpPr>
            <p:cNvPr id="39" name="TextBox 39">
              <a:extLst>
                <a:ext uri="{FF2B5EF4-FFF2-40B4-BE49-F238E27FC236}">
                  <a16:creationId xmlns:a16="http://schemas.microsoft.com/office/drawing/2014/main" id="{6BDF8EA4-7682-0A43-AFCE-EB4F8F717986}"/>
                </a:ext>
              </a:extLst>
            </p:cNvPr>
            <p:cNvSpPr txBox="1"/>
            <p:nvPr/>
          </p:nvSpPr>
          <p:spPr>
            <a:xfrm>
              <a:off x="0" y="564989"/>
              <a:ext cx="3488063" cy="419859"/>
            </a:xfrm>
            <a:prstGeom prst="rect">
              <a:avLst/>
            </a:prstGeom>
          </p:spPr>
          <p:txBody>
            <a:bodyPr lIns="0" tIns="0" rIns="0" bIns="0" rtlCol="0" anchor="t">
              <a:spAutoFit/>
            </a:bodyPr>
            <a:lstStyle/>
            <a:p>
              <a:pPr>
                <a:lnSpc>
                  <a:spcPts val="2660"/>
                </a:lnSpc>
              </a:pPr>
              <a:r>
                <a:rPr lang="en-US" sz="1900" spc="-19">
                  <a:latin typeface="Gadugi" panose="020B0502040204020203" pitchFamily="34" charset="0"/>
                  <a:ea typeface="Gadugi" panose="020B0502040204020203" pitchFamily="34" charset="0"/>
                </a:rPr>
                <a:t>Data Analyst</a:t>
              </a:r>
            </a:p>
          </p:txBody>
        </p:sp>
        <p:sp>
          <p:nvSpPr>
            <p:cNvPr id="40" name="TextBox 40">
              <a:extLst>
                <a:ext uri="{FF2B5EF4-FFF2-40B4-BE49-F238E27FC236}">
                  <a16:creationId xmlns:a16="http://schemas.microsoft.com/office/drawing/2014/main" id="{45E6AA62-3934-1447-AF4B-0AD57503CEDD}"/>
                </a:ext>
              </a:extLst>
            </p:cNvPr>
            <p:cNvSpPr txBox="1"/>
            <p:nvPr/>
          </p:nvSpPr>
          <p:spPr>
            <a:xfrm>
              <a:off x="0" y="-47625"/>
              <a:ext cx="3488063" cy="451705"/>
            </a:xfrm>
            <a:prstGeom prst="rect">
              <a:avLst/>
            </a:prstGeom>
          </p:spPr>
          <p:txBody>
            <a:bodyPr lIns="0" tIns="0" rIns="0" bIns="0" rtlCol="0" anchor="t">
              <a:spAutoFit/>
            </a:bodyPr>
            <a:lstStyle/>
            <a:p>
              <a:pPr>
                <a:lnSpc>
                  <a:spcPts val="2940"/>
                </a:lnSpc>
              </a:pPr>
              <a:r>
                <a:rPr lang="en-GB" sz="2100" spc="-21" dirty="0" smtClean="0">
                  <a:latin typeface="Gadugi" panose="020B0502040204020203" pitchFamily="34" charset="0"/>
                  <a:ea typeface="Gadugi" panose="020B0502040204020203" pitchFamily="34" charset="0"/>
                </a:rPr>
                <a:t>NIDHI SINHA</a:t>
              </a:r>
              <a:endParaRPr lang="en-US" sz="2100" spc="-21" dirty="0">
                <a:latin typeface="Gadugi" panose="020B0502040204020203" pitchFamily="34" charset="0"/>
                <a:ea typeface="Gadugi" panose="020B0502040204020203" pitchFamily="34" charset="0"/>
              </a:endParaRPr>
            </a:p>
          </p:txBody>
        </p:sp>
      </p:grpSp>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l="5472" t="2001" r="12049" b="68340"/>
          <a:stretch/>
        </p:blipFill>
        <p:spPr>
          <a:xfrm>
            <a:off x="11825797" y="6927595"/>
            <a:ext cx="2166119" cy="2707649"/>
          </a:xfrm>
          <a:prstGeom prst="rect">
            <a:avLst/>
          </a:prstGeom>
        </p:spPr>
      </p:pic>
      <p:grpSp>
        <p:nvGrpSpPr>
          <p:cNvPr id="42" name="Group 28"/>
          <p:cNvGrpSpPr>
            <a:grpSpLocks noChangeAspect="1"/>
          </p:cNvGrpSpPr>
          <p:nvPr/>
        </p:nvGrpSpPr>
        <p:grpSpPr>
          <a:xfrm>
            <a:off x="11410510" y="1165248"/>
            <a:ext cx="2533836" cy="2523937"/>
            <a:chOff x="0" y="0"/>
            <a:chExt cx="6502400" cy="6477000"/>
          </a:xfrm>
        </p:grpSpPr>
        <p:sp>
          <p:nvSpPr>
            <p:cNvPr id="43"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4266" t="1917" r="-22903" b="-93994"/>
              </a:stretch>
            </a:blipFill>
            <a:ln>
              <a:solidFill>
                <a:srgbClr val="00BAFF"/>
              </a:solidFill>
            </a:ln>
          </p:spPr>
          <p:txBody>
            <a:bodyPr/>
            <a:lstStyle/>
            <a:p>
              <a:endParaRPr lang="en-AU" dirty="0"/>
            </a:p>
          </p:txBody>
        </p:sp>
        <p:sp>
          <p:nvSpPr>
            <p:cNvPr id="44"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45" name="Group 23"/>
          <p:cNvGrpSpPr>
            <a:grpSpLocks noChangeAspect="1"/>
          </p:cNvGrpSpPr>
          <p:nvPr/>
        </p:nvGrpSpPr>
        <p:grpSpPr>
          <a:xfrm>
            <a:off x="11401531" y="3836293"/>
            <a:ext cx="2810955" cy="2728384"/>
            <a:chOff x="-23042" y="66269"/>
            <a:chExt cx="6542158" cy="6349987"/>
          </a:xfrm>
        </p:grpSpPr>
        <p:sp>
          <p:nvSpPr>
            <p:cNvPr id="46"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2891" t="-16684" r="-160683" b="-166629"/>
              </a:stretch>
            </a:blipFill>
            <a:ln>
              <a:solidFill>
                <a:srgbClr val="00BAFF"/>
              </a:solidFill>
            </a:ln>
          </p:spPr>
        </p:sp>
        <p:sp>
          <p:nvSpPr>
            <p:cNvPr id="47"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adugi" panose="020B0502040204020203" pitchFamily="34" charset="0"/>
                <a:ea typeface="Gadugi" panose="020B050204020402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Gadugi" panose="020B0502040204020203" pitchFamily="34" charset="0"/>
                <a:ea typeface="Gadugi" panose="020B0502040204020203" pitchFamily="34" charset="0"/>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Gadugi" panose="020B0502040204020203" pitchFamily="34" charset="0"/>
                <a:ea typeface="Gadugi" panose="020B0502040204020203" pitchFamily="34" charset="0"/>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Gadugi" panose="020B0502040204020203" pitchFamily="34" charset="0"/>
                <a:ea typeface="Gadugi" panose="020B0502040204020203" pitchFamily="34" charset="0"/>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Gadugi" panose="020B0502040204020203" pitchFamily="34" charset="0"/>
                <a:ea typeface="Gadugi" panose="020B0502040204020203" pitchFamily="34" charset="0"/>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Gadugi" panose="020B0502040204020203" pitchFamily="34" charset="0"/>
                <a:ea typeface="Gadugi" panose="020B0502040204020203" pitchFamily="34" charset="0"/>
              </a:rPr>
              <a:t>3</a:t>
            </a:r>
          </a:p>
        </p:txBody>
      </p:sp>
      <p:sp>
        <p:nvSpPr>
          <p:cNvPr id="39" name="TextBox 33">
            <a:extLst>
              <a:ext uri="{FF2B5EF4-FFF2-40B4-BE49-F238E27FC236}">
                <a16:creationId xmlns:a16="http://schemas.microsoft.com/office/drawing/2014/main" id="{1F507FD4-034D-45FF-93BD-DFCB95EAD363}"/>
              </a:ext>
            </a:extLst>
          </p:cNvPr>
          <p:cNvSpPr txBox="1"/>
          <p:nvPr/>
        </p:nvSpPr>
        <p:spPr>
          <a:xfrm>
            <a:off x="7729646" y="4826585"/>
            <a:ext cx="3406491" cy="346249"/>
          </a:xfrm>
          <a:prstGeom prst="rect">
            <a:avLst/>
          </a:prstGeom>
        </p:spPr>
        <p:txBody>
          <a:bodyPr lIns="0" tIns="0" rIns="0" bIns="0" rtlCol="0" anchor="t">
            <a:spAutoFit/>
          </a:bodyPr>
          <a:lstStyle/>
          <a:p>
            <a:pPr>
              <a:lnSpc>
                <a:spcPts val="2660"/>
              </a:lnSpc>
            </a:pPr>
            <a:r>
              <a:rPr lang="en-US" sz="1900" spc="-19">
                <a:solidFill>
                  <a:srgbClr val="FFFFFF"/>
                </a:solidFill>
                <a:latin typeface="Gadugi" panose="020B0502040204020203" pitchFamily="34" charset="0"/>
                <a:ea typeface="Gadugi" panose="020B0502040204020203" pitchFamily="34" charset="0"/>
              </a:rPr>
              <a:t>Data Modelling</a:t>
            </a:r>
          </a:p>
        </p:txBody>
      </p:sp>
      <p:sp>
        <p:nvSpPr>
          <p:cNvPr id="40" name="TextBox 34">
            <a:extLst>
              <a:ext uri="{FF2B5EF4-FFF2-40B4-BE49-F238E27FC236}">
                <a16:creationId xmlns:a16="http://schemas.microsoft.com/office/drawing/2014/main" id="{3E6F2479-9679-4030-8635-693737C66D54}"/>
              </a:ext>
            </a:extLst>
          </p:cNvPr>
          <p:cNvSpPr txBox="1"/>
          <p:nvPr/>
        </p:nvSpPr>
        <p:spPr>
          <a:xfrm>
            <a:off x="5856316" y="3214901"/>
            <a:ext cx="3406491" cy="346249"/>
          </a:xfrm>
          <a:prstGeom prst="rect">
            <a:avLst/>
          </a:prstGeom>
        </p:spPr>
        <p:txBody>
          <a:bodyPr lIns="0" tIns="0" rIns="0" bIns="0" rtlCol="0" anchor="t">
            <a:spAutoFit/>
          </a:bodyPr>
          <a:lstStyle/>
          <a:p>
            <a:pPr>
              <a:lnSpc>
                <a:spcPts val="2660"/>
              </a:lnSpc>
            </a:pPr>
            <a:r>
              <a:rPr lang="en-US" sz="1900" spc="-19">
                <a:solidFill>
                  <a:srgbClr val="FFFFFF"/>
                </a:solidFill>
                <a:latin typeface="Gadugi" panose="020B0502040204020203" pitchFamily="34" charset="0"/>
                <a:ea typeface="Gadugi" panose="020B0502040204020203" pitchFamily="34" charset="0"/>
              </a:rPr>
              <a:t>Data Cleaning</a:t>
            </a:r>
          </a:p>
        </p:txBody>
      </p:sp>
      <p:sp>
        <p:nvSpPr>
          <p:cNvPr id="41" name="TextBox 36">
            <a:extLst>
              <a:ext uri="{FF2B5EF4-FFF2-40B4-BE49-F238E27FC236}">
                <a16:creationId xmlns:a16="http://schemas.microsoft.com/office/drawing/2014/main" id="{FC91EAB9-96A1-4064-9846-10A08A7AC0A4}"/>
              </a:ext>
            </a:extLst>
          </p:cNvPr>
          <p:cNvSpPr txBox="1"/>
          <p:nvPr/>
        </p:nvSpPr>
        <p:spPr>
          <a:xfrm>
            <a:off x="3982986" y="1603217"/>
            <a:ext cx="3486092" cy="346249"/>
          </a:xfrm>
          <a:prstGeom prst="rect">
            <a:avLst/>
          </a:prstGeom>
        </p:spPr>
        <p:txBody>
          <a:bodyPr lIns="0" tIns="0" rIns="0" bIns="0" rtlCol="0" anchor="t">
            <a:spAutoFit/>
          </a:bodyPr>
          <a:lstStyle/>
          <a:p>
            <a:pPr>
              <a:lnSpc>
                <a:spcPts val="2659"/>
              </a:lnSpc>
            </a:pPr>
            <a:r>
              <a:rPr lang="en-US" sz="1899" spc="-18">
                <a:solidFill>
                  <a:srgbClr val="FFFFFF"/>
                </a:solidFill>
                <a:latin typeface="Gadugi" panose="020B0502040204020203" pitchFamily="34" charset="0"/>
                <a:ea typeface="Gadugi" panose="020B0502040204020203" pitchFamily="34" charset="0"/>
              </a:rPr>
              <a:t>Data Understanding</a:t>
            </a:r>
          </a:p>
        </p:txBody>
      </p:sp>
      <p:sp>
        <p:nvSpPr>
          <p:cNvPr id="42" name="TextBox 37">
            <a:extLst>
              <a:ext uri="{FF2B5EF4-FFF2-40B4-BE49-F238E27FC236}">
                <a16:creationId xmlns:a16="http://schemas.microsoft.com/office/drawing/2014/main" id="{DD4CC2CA-3667-4682-81EE-0628B418A5BA}"/>
              </a:ext>
            </a:extLst>
          </p:cNvPr>
          <p:cNvSpPr txBox="1"/>
          <p:nvPr/>
        </p:nvSpPr>
        <p:spPr>
          <a:xfrm>
            <a:off x="9620994" y="6533519"/>
            <a:ext cx="3414381" cy="346249"/>
          </a:xfrm>
          <a:prstGeom prst="rect">
            <a:avLst/>
          </a:prstGeom>
        </p:spPr>
        <p:txBody>
          <a:bodyPr lIns="0" tIns="0" rIns="0" bIns="0" rtlCol="0" anchor="t">
            <a:spAutoFit/>
          </a:bodyPr>
          <a:lstStyle/>
          <a:p>
            <a:pPr>
              <a:lnSpc>
                <a:spcPts val="2660"/>
              </a:lnSpc>
            </a:pPr>
            <a:r>
              <a:rPr lang="en-US" sz="1900" spc="-19">
                <a:solidFill>
                  <a:srgbClr val="FFFFFF"/>
                </a:solidFill>
                <a:latin typeface="Gadugi" panose="020B0502040204020203" pitchFamily="34" charset="0"/>
                <a:ea typeface="Gadugi" panose="020B0502040204020203" pitchFamily="34" charset="0"/>
              </a:rPr>
              <a:t>Data Analysis</a:t>
            </a:r>
          </a:p>
        </p:txBody>
      </p:sp>
      <p:sp>
        <p:nvSpPr>
          <p:cNvPr id="43" name="TextBox 38">
            <a:extLst>
              <a:ext uri="{FF2B5EF4-FFF2-40B4-BE49-F238E27FC236}">
                <a16:creationId xmlns:a16="http://schemas.microsoft.com/office/drawing/2014/main" id="{8C103A61-A2FB-4BF2-AE1E-1E860BB3D705}"/>
              </a:ext>
            </a:extLst>
          </p:cNvPr>
          <p:cNvSpPr txBox="1"/>
          <p:nvPr/>
        </p:nvSpPr>
        <p:spPr>
          <a:xfrm>
            <a:off x="11512342" y="8194123"/>
            <a:ext cx="3406491" cy="346249"/>
          </a:xfrm>
          <a:prstGeom prst="rect">
            <a:avLst/>
          </a:prstGeom>
        </p:spPr>
        <p:txBody>
          <a:bodyPr lIns="0" tIns="0" rIns="0" bIns="0" rtlCol="0" anchor="t">
            <a:spAutoFit/>
          </a:bodyPr>
          <a:lstStyle/>
          <a:p>
            <a:pPr>
              <a:lnSpc>
                <a:spcPts val="2660"/>
              </a:lnSpc>
            </a:pPr>
            <a:r>
              <a:rPr lang="en-US" sz="1900" spc="-19">
                <a:solidFill>
                  <a:srgbClr val="FFFFFF"/>
                </a:solidFill>
                <a:latin typeface="Gadugi" panose="020B0502040204020203" pitchFamily="34" charset="0"/>
                <a:ea typeface="Gadugi" panose="020B0502040204020203" pitchFamily="34" charset="0"/>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latin typeface="Gadugi" panose="020B0502040204020203" pitchFamily="34" charset="0"/>
                <a:ea typeface="Gadugi" panose="020B0502040204020203" pitchFamily="34" charset="0"/>
              </a:rPr>
              <a:t>Insights</a:t>
            </a:r>
          </a:p>
        </p:txBody>
      </p:sp>
      <p:grpSp>
        <p:nvGrpSpPr>
          <p:cNvPr id="4" name="Group 4"/>
          <p:cNvGrpSpPr/>
          <p:nvPr/>
        </p:nvGrpSpPr>
        <p:grpSpPr>
          <a:xfrm>
            <a:off x="517113" y="88773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2670342" y="6480309"/>
            <a:ext cx="2972219" cy="881758"/>
          </a:xfrm>
          <a:prstGeom prst="rect">
            <a:avLst/>
          </a:prstGeom>
        </p:spPr>
      </p:pic>
      <p:sp>
        <p:nvSpPr>
          <p:cNvPr id="14" name="TextBox 2">
            <a:extLst>
              <a:ext uri="{FF2B5EF4-FFF2-40B4-BE49-F238E27FC236}">
                <a16:creationId xmlns:a16="http://schemas.microsoft.com/office/drawing/2014/main" id="{DEC18DCB-822A-4D81-B43D-EA065F5C2E6C}"/>
              </a:ext>
            </a:extLst>
          </p:cNvPr>
          <p:cNvSpPr txBox="1"/>
          <p:nvPr/>
        </p:nvSpPr>
        <p:spPr>
          <a:xfrm>
            <a:off x="1796907" y="5081036"/>
            <a:ext cx="3632723" cy="872034"/>
          </a:xfrm>
          <a:prstGeom prst="rect">
            <a:avLst/>
          </a:prstGeom>
        </p:spPr>
        <p:txBody>
          <a:bodyPr lIns="0" tIns="0" rIns="0" bIns="0" rtlCol="0" anchor="t">
            <a:spAutoFit/>
          </a:bodyPr>
          <a:lstStyle/>
          <a:p>
            <a:pPr algn="ctr">
              <a:lnSpc>
                <a:spcPts val="3359"/>
              </a:lnSpc>
            </a:pPr>
            <a:r>
              <a:rPr lang="en-US" sz="2400" spc="-24" dirty="0">
                <a:latin typeface="Gadugi" panose="020B0502040204020203" pitchFamily="34" charset="0"/>
                <a:ea typeface="Gadugi" panose="020B0502040204020203" pitchFamily="34" charset="0"/>
              </a:rPr>
              <a:t>UNIQUE</a:t>
            </a:r>
          </a:p>
          <a:p>
            <a:pPr algn="ctr">
              <a:lnSpc>
                <a:spcPts val="3359"/>
              </a:lnSpc>
            </a:pPr>
            <a:r>
              <a:rPr lang="en-US" sz="2400" spc="-24" dirty="0">
                <a:latin typeface="Gadugi" panose="020B0502040204020203" pitchFamily="34" charset="0"/>
                <a:ea typeface="Gadugi" panose="020B0502040204020203" pitchFamily="34" charset="0"/>
              </a:rPr>
              <a:t>CATEGORIES</a:t>
            </a:r>
          </a:p>
        </p:txBody>
      </p:sp>
      <p:sp>
        <p:nvSpPr>
          <p:cNvPr id="15" name="TextBox 13">
            <a:extLst>
              <a:ext uri="{FF2B5EF4-FFF2-40B4-BE49-F238E27FC236}">
                <a16:creationId xmlns:a16="http://schemas.microsoft.com/office/drawing/2014/main" id="{BF1757EB-BE6D-456B-AAE1-9199DF89AC44}"/>
              </a:ext>
            </a:extLst>
          </p:cNvPr>
          <p:cNvSpPr txBox="1"/>
          <p:nvPr/>
        </p:nvSpPr>
        <p:spPr>
          <a:xfrm>
            <a:off x="1796907" y="3229537"/>
            <a:ext cx="3632723" cy="1295226"/>
          </a:xfrm>
          <a:prstGeom prst="rect">
            <a:avLst/>
          </a:prstGeom>
        </p:spPr>
        <p:txBody>
          <a:bodyPr lIns="0" tIns="0" rIns="0" bIns="0" rtlCol="0" anchor="t">
            <a:spAutoFit/>
          </a:bodyPr>
          <a:lstStyle/>
          <a:p>
            <a:pPr algn="ctr">
              <a:lnSpc>
                <a:spcPts val="10080"/>
              </a:lnSpc>
            </a:pPr>
            <a:r>
              <a:rPr lang="en-US" sz="7200" spc="-72" dirty="0">
                <a:latin typeface="Gadugi" panose="020B0502040204020203" pitchFamily="34" charset="0"/>
                <a:ea typeface="Gadugi" panose="020B0502040204020203" pitchFamily="34" charset="0"/>
              </a:rPr>
              <a:t>16</a:t>
            </a:r>
          </a:p>
        </p:txBody>
      </p:sp>
      <p:sp>
        <p:nvSpPr>
          <p:cNvPr id="16" name="TextBox 14">
            <a:extLst>
              <a:ext uri="{FF2B5EF4-FFF2-40B4-BE49-F238E27FC236}">
                <a16:creationId xmlns:a16="http://schemas.microsoft.com/office/drawing/2014/main" id="{8A5A536B-2824-40DA-8730-BFF135AAB6BA}"/>
              </a:ext>
            </a:extLst>
          </p:cNvPr>
          <p:cNvSpPr txBox="1"/>
          <p:nvPr/>
        </p:nvSpPr>
        <p:spPr>
          <a:xfrm>
            <a:off x="6825447" y="5081036"/>
            <a:ext cx="3884010" cy="872034"/>
          </a:xfrm>
          <a:prstGeom prst="rect">
            <a:avLst/>
          </a:prstGeom>
        </p:spPr>
        <p:txBody>
          <a:bodyPr lIns="0" tIns="0" rIns="0" bIns="0" rtlCol="0" anchor="t">
            <a:spAutoFit/>
          </a:bodyPr>
          <a:lstStyle/>
          <a:p>
            <a:pPr algn="ctr">
              <a:lnSpc>
                <a:spcPts val="3359"/>
              </a:lnSpc>
            </a:pPr>
            <a:r>
              <a:rPr lang="en-US" sz="2400" spc="-24">
                <a:latin typeface="Gadugi" panose="020B0502040204020203" pitchFamily="34" charset="0"/>
                <a:ea typeface="Gadugi" panose="020B0502040204020203" pitchFamily="34" charset="0"/>
              </a:rPr>
              <a:t>REACTIONS TO "ANIMAL" POSTS</a:t>
            </a:r>
          </a:p>
        </p:txBody>
      </p:sp>
      <p:sp>
        <p:nvSpPr>
          <p:cNvPr id="17" name="TextBox 16">
            <a:extLst>
              <a:ext uri="{FF2B5EF4-FFF2-40B4-BE49-F238E27FC236}">
                <a16:creationId xmlns:a16="http://schemas.microsoft.com/office/drawing/2014/main" id="{867347A7-B6F4-43D9-AA7B-ECF01491A9FE}"/>
              </a:ext>
            </a:extLst>
          </p:cNvPr>
          <p:cNvSpPr txBox="1"/>
          <p:nvPr/>
        </p:nvSpPr>
        <p:spPr>
          <a:xfrm>
            <a:off x="6260052" y="3229537"/>
            <a:ext cx="4669281" cy="1295226"/>
          </a:xfrm>
          <a:prstGeom prst="rect">
            <a:avLst/>
          </a:prstGeom>
        </p:spPr>
        <p:txBody>
          <a:bodyPr lIns="0" tIns="0" rIns="0" bIns="0" rtlCol="0" anchor="t">
            <a:spAutoFit/>
          </a:bodyPr>
          <a:lstStyle/>
          <a:p>
            <a:pPr algn="ctr">
              <a:lnSpc>
                <a:spcPts val="10080"/>
              </a:lnSpc>
            </a:pPr>
            <a:r>
              <a:rPr lang="en-US" sz="7200" spc="-72" dirty="0">
                <a:latin typeface="Gadugi" panose="020B0502040204020203" pitchFamily="34" charset="0"/>
                <a:ea typeface="Gadugi" panose="020B0502040204020203" pitchFamily="34" charset="0"/>
              </a:rPr>
              <a:t>1897</a:t>
            </a:r>
          </a:p>
        </p:txBody>
      </p:sp>
      <p:sp>
        <p:nvSpPr>
          <p:cNvPr id="18" name="TextBox 17">
            <a:extLst>
              <a:ext uri="{FF2B5EF4-FFF2-40B4-BE49-F238E27FC236}">
                <a16:creationId xmlns:a16="http://schemas.microsoft.com/office/drawing/2014/main" id="{362261D6-A523-498E-A2EF-057B81267770}"/>
              </a:ext>
            </a:extLst>
          </p:cNvPr>
          <p:cNvSpPr txBox="1"/>
          <p:nvPr/>
        </p:nvSpPr>
        <p:spPr>
          <a:xfrm>
            <a:off x="12355796" y="5081036"/>
            <a:ext cx="3884010" cy="872034"/>
          </a:xfrm>
          <a:prstGeom prst="rect">
            <a:avLst/>
          </a:prstGeom>
        </p:spPr>
        <p:txBody>
          <a:bodyPr lIns="0" tIns="0" rIns="0" bIns="0" rtlCol="0" anchor="t">
            <a:spAutoFit/>
          </a:bodyPr>
          <a:lstStyle/>
          <a:p>
            <a:pPr algn="ctr">
              <a:lnSpc>
                <a:spcPts val="3359"/>
              </a:lnSpc>
            </a:pPr>
            <a:r>
              <a:rPr lang="en-US" sz="2400" spc="-24">
                <a:latin typeface="Gadugi" panose="020B0502040204020203" pitchFamily="34" charset="0"/>
                <a:ea typeface="Gadugi" panose="020B0502040204020203" pitchFamily="34" charset="0"/>
              </a:rPr>
              <a:t>MONTH WITH </a:t>
            </a:r>
          </a:p>
          <a:p>
            <a:pPr algn="ctr">
              <a:lnSpc>
                <a:spcPts val="3359"/>
              </a:lnSpc>
            </a:pPr>
            <a:r>
              <a:rPr lang="en-US" sz="2400" spc="-24">
                <a:latin typeface="Gadugi" panose="020B0502040204020203" pitchFamily="34" charset="0"/>
                <a:ea typeface="Gadugi" panose="020B0502040204020203" pitchFamily="34" charset="0"/>
              </a:rPr>
              <a:t>MOST POSTS</a:t>
            </a:r>
          </a:p>
        </p:txBody>
      </p:sp>
      <p:sp>
        <p:nvSpPr>
          <p:cNvPr id="19" name="TextBox 19">
            <a:extLst>
              <a:ext uri="{FF2B5EF4-FFF2-40B4-BE49-F238E27FC236}">
                <a16:creationId xmlns:a16="http://schemas.microsoft.com/office/drawing/2014/main" id="{874F02E9-55C1-42F5-91B5-1A4480BA41CC}"/>
              </a:ext>
            </a:extLst>
          </p:cNvPr>
          <p:cNvSpPr txBox="1"/>
          <p:nvPr/>
        </p:nvSpPr>
        <p:spPr>
          <a:xfrm>
            <a:off x="11821811" y="3238500"/>
            <a:ext cx="4669281" cy="1226820"/>
          </a:xfrm>
          <a:prstGeom prst="rect">
            <a:avLst/>
          </a:prstGeom>
        </p:spPr>
        <p:txBody>
          <a:bodyPr lIns="0" tIns="0" rIns="0" bIns="0" rtlCol="0" anchor="t">
            <a:spAutoFit/>
          </a:bodyPr>
          <a:lstStyle/>
          <a:p>
            <a:pPr algn="ctr">
              <a:lnSpc>
                <a:spcPts val="10080"/>
              </a:lnSpc>
            </a:pPr>
            <a:r>
              <a:rPr lang="en-US" sz="7200" spc="-72" dirty="0">
                <a:latin typeface="Gadugi" panose="020B0502040204020203" pitchFamily="34" charset="0"/>
                <a:ea typeface="Gadugi" panose="020B0502040204020203" pitchFamily="34" charset="0"/>
              </a:rPr>
              <a:t>JANUARY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CEC82834-F139-6341-8704-95423C0C958D}"/>
              </a:ext>
            </a:extLst>
          </p:cNvPr>
          <p:cNvPicPr>
            <a:picLocks noChangeAspect="1"/>
          </p:cNvPicPr>
          <p:nvPr/>
        </p:nvPicPr>
        <p:blipFill>
          <a:blip r:embed="rId7"/>
          <a:srcRect/>
          <a:stretch>
            <a:fillRect/>
          </a:stretch>
        </p:blipFill>
        <p:spPr>
          <a:xfrm>
            <a:off x="4496753" y="1592190"/>
            <a:ext cx="9571772" cy="71026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321E9A61-AACF-DB41-B007-BB9C2D02C278}"/>
              </a:ext>
            </a:extLst>
          </p:cNvPr>
          <p:cNvPicPr>
            <a:picLocks noChangeAspect="1"/>
          </p:cNvPicPr>
          <p:nvPr/>
        </p:nvPicPr>
        <p:blipFill>
          <a:blip r:embed="rId7"/>
          <a:srcRect/>
          <a:stretch>
            <a:fillRect/>
          </a:stretch>
        </p:blipFill>
        <p:spPr>
          <a:xfrm>
            <a:off x="5732961" y="1581061"/>
            <a:ext cx="8266904" cy="7124878"/>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TM03457496[[fn=Parallax]]</Template>
  <TotalTime>70</TotalTime>
  <Words>1711</Words>
  <Application>Microsoft Office PowerPoint</Application>
  <PresentationFormat>Custom</PresentationFormat>
  <Paragraphs>149</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Gadugi</vt:lpstr>
      <vt:lpstr>Corbel</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MAHAKAAL</cp:lastModifiedBy>
  <cp:revision>18</cp:revision>
  <dcterms:created xsi:type="dcterms:W3CDTF">2006-08-16T00:00:00Z</dcterms:created>
  <dcterms:modified xsi:type="dcterms:W3CDTF">2023-06-02T19:11:12Z</dcterms:modified>
  <dc:identifier>DAEhDyfaYKE</dc:identifier>
</cp:coreProperties>
</file>